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59" r:id="rId7"/>
    <p:sldId id="281" r:id="rId8"/>
    <p:sldId id="282" r:id="rId9"/>
    <p:sldId id="278" r:id="rId10"/>
    <p:sldId id="260" r:id="rId11"/>
    <p:sldId id="291" r:id="rId12"/>
    <p:sldId id="283" r:id="rId13"/>
    <p:sldId id="263" r:id="rId14"/>
    <p:sldId id="264" r:id="rId15"/>
    <p:sldId id="284" r:id="rId16"/>
    <p:sldId id="265" r:id="rId17"/>
    <p:sldId id="285" r:id="rId18"/>
    <p:sldId id="277" r:id="rId19"/>
    <p:sldId id="286" r:id="rId20"/>
    <p:sldId id="287" r:id="rId21"/>
    <p:sldId id="294" r:id="rId22"/>
    <p:sldId id="292" r:id="rId23"/>
    <p:sldId id="289" r:id="rId24"/>
    <p:sldId id="290" r:id="rId25"/>
    <p:sldId id="29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2B4C"/>
    <a:srgbClr val="0B1423"/>
    <a:srgbClr val="00589A"/>
    <a:srgbClr val="213B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C9C538-6287-4793-8063-FEBE44577F47}" v="11438" dt="2022-03-04T20:06:55.7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327" autoAdjust="0"/>
  </p:normalViewPr>
  <p:slideViewPr>
    <p:cSldViewPr snapToGrid="0">
      <p:cViewPr varScale="1">
        <p:scale>
          <a:sx n="77" d="100"/>
          <a:sy n="77" d="100"/>
        </p:scale>
        <p:origin x="9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B6AD2-3A10-4B71-A8DE-761701164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E3682A7-46FC-47E5-993C-614C0B8079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F9D1C3D-1F14-4EA3-8305-90647A1AB750}"/>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5" name="Footer Placeholder 4">
            <a:extLst>
              <a:ext uri="{FF2B5EF4-FFF2-40B4-BE49-F238E27FC236}">
                <a16:creationId xmlns:a16="http://schemas.microsoft.com/office/drawing/2014/main" id="{A41E3B02-968C-4E85-B2F0-4D692A07B04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F96DA5-28C5-4C8C-818C-94B292B991CD}"/>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71511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06BE4-45A0-4B00-8205-46A91E0A777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8D12CE-C80A-4DBC-85D9-E23A67DA80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A733EAC-4E0E-45E0-8EF7-5B82EA7073FA}"/>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5" name="Footer Placeholder 4">
            <a:extLst>
              <a:ext uri="{FF2B5EF4-FFF2-40B4-BE49-F238E27FC236}">
                <a16:creationId xmlns:a16="http://schemas.microsoft.com/office/drawing/2014/main" id="{F81949F2-7ADE-46EF-AEBC-C2BECC019D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5EC9EE-3C33-4B95-9782-7A935418D009}"/>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273608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BCEE14-42E5-4CEE-9176-9D69F69229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ED64C2-461B-4444-B5FD-6BC486BD3E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532358-5210-4AA7-9AA5-AB88A8819745}"/>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5" name="Footer Placeholder 4">
            <a:extLst>
              <a:ext uri="{FF2B5EF4-FFF2-40B4-BE49-F238E27FC236}">
                <a16:creationId xmlns:a16="http://schemas.microsoft.com/office/drawing/2014/main" id="{7299034B-DA6A-440A-AF73-079C489C04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0F737E4-65F6-44BC-86FD-B5CCFA32B0D2}"/>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264525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B6C4-8BF1-429F-8D55-E45FAFE823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74B19E5-5A4C-4752-9504-030FB3DC6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623747-02CE-4E99-BE3D-C20BCFE63275}"/>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5" name="Footer Placeholder 4">
            <a:extLst>
              <a:ext uri="{FF2B5EF4-FFF2-40B4-BE49-F238E27FC236}">
                <a16:creationId xmlns:a16="http://schemas.microsoft.com/office/drawing/2014/main" id="{A87010E1-0CC7-4907-BD11-FD115A6616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52481A-982E-4ED9-AFE2-C823DD22A9E7}"/>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336599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F464-AD9F-49CC-9A21-F52978610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A7FAC3-30B4-4101-AB3A-EB7AF56992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17E75F-08A4-4C26-BADC-F9C312F7AEE4}"/>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5" name="Footer Placeholder 4">
            <a:extLst>
              <a:ext uri="{FF2B5EF4-FFF2-40B4-BE49-F238E27FC236}">
                <a16:creationId xmlns:a16="http://schemas.microsoft.com/office/drawing/2014/main" id="{708A647B-D468-4952-8D87-1238BFFBF4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90B1E6-05A9-48A7-B01D-D4BF85737192}"/>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236694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0E36-712C-4418-986C-2CAF6134EE9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58C223-F8EE-40B5-819B-ADDCFF4E3D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8B47260-79DB-44B9-87B8-5E5764BFCC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8E59946-A4C2-49B8-AA38-027277EBAD87}"/>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6" name="Footer Placeholder 5">
            <a:extLst>
              <a:ext uri="{FF2B5EF4-FFF2-40B4-BE49-F238E27FC236}">
                <a16:creationId xmlns:a16="http://schemas.microsoft.com/office/drawing/2014/main" id="{7C03ECF5-2CAF-46BD-8F66-FD82F0A634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9E4A0F3-E11E-4EFA-9899-4826D8886C15}"/>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4082060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AD21-03E3-465E-9D75-9423AF2714D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BDDE877-DC29-4970-8777-02D2E75A72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8B1172-FB65-4B8D-B1E6-6C455AC5AC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777C6C4-9D1B-4619-953D-2825628520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27243E-5648-4B88-8DC3-C514E83E7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117FC07-EA44-41D7-B9E6-8F4D46C0BBC0}"/>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8" name="Footer Placeholder 7">
            <a:extLst>
              <a:ext uri="{FF2B5EF4-FFF2-40B4-BE49-F238E27FC236}">
                <a16:creationId xmlns:a16="http://schemas.microsoft.com/office/drawing/2014/main" id="{43F206FC-9A22-46C8-80A7-3E49552714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DAA3BD3-E6A8-4508-9D44-08CB40487BDB}"/>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1256959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566F-E063-490C-9797-617A75CDBC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569B509-6230-4DE3-BD3C-104CA14A4559}"/>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4" name="Footer Placeholder 3">
            <a:extLst>
              <a:ext uri="{FF2B5EF4-FFF2-40B4-BE49-F238E27FC236}">
                <a16:creationId xmlns:a16="http://schemas.microsoft.com/office/drawing/2014/main" id="{EF3C6C66-0A0F-4808-832C-0E10A3FF756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F2E11F-82D7-4805-A064-2A4BE7921A3E}"/>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3195788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D9F070-D25C-49AB-8E43-8FA7B8908B22}"/>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3" name="Footer Placeholder 2">
            <a:extLst>
              <a:ext uri="{FF2B5EF4-FFF2-40B4-BE49-F238E27FC236}">
                <a16:creationId xmlns:a16="http://schemas.microsoft.com/office/drawing/2014/main" id="{1C9231EE-5BBD-4D7B-8FA2-EAD6B3D27E5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0AD922F-8BA7-4AC7-9F0A-CCB44EC43F44}"/>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1423438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B70D-B148-403E-A2AC-51D0D124FD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B0C3A90-CC3D-45DD-9DB4-9FE523F8D4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C45A221-4416-4892-93B4-23734CB85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B77047-4F0F-4839-A2B8-494CC9DD4893}"/>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6" name="Footer Placeholder 5">
            <a:extLst>
              <a:ext uri="{FF2B5EF4-FFF2-40B4-BE49-F238E27FC236}">
                <a16:creationId xmlns:a16="http://schemas.microsoft.com/office/drawing/2014/main" id="{7ADB5E69-B9B0-4F34-BFEE-4800CDF678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8AFEA0-3266-4308-9055-F70882DB37B9}"/>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136904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D3ED-8BCD-453E-985F-D68F5D9317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FFC027C-D3B8-4A64-8414-C5B9A29E2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6D4EA45-BA7C-49C3-8714-872628F42E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4658E-7796-4155-9BCB-B565E872C907}"/>
              </a:ext>
            </a:extLst>
          </p:cNvPr>
          <p:cNvSpPr>
            <a:spLocks noGrp="1"/>
          </p:cNvSpPr>
          <p:nvPr>
            <p:ph type="dt" sz="half" idx="10"/>
          </p:nvPr>
        </p:nvSpPr>
        <p:spPr/>
        <p:txBody>
          <a:bodyPr/>
          <a:lstStyle/>
          <a:p>
            <a:fld id="{75F7596F-813B-4358-B134-CC2D76244F1D}" type="datetimeFigureOut">
              <a:rPr lang="en-GB" smtClean="0"/>
              <a:t>05/03/2022</a:t>
            </a:fld>
            <a:endParaRPr lang="en-GB"/>
          </a:p>
        </p:txBody>
      </p:sp>
      <p:sp>
        <p:nvSpPr>
          <p:cNvPr id="6" name="Footer Placeholder 5">
            <a:extLst>
              <a:ext uri="{FF2B5EF4-FFF2-40B4-BE49-F238E27FC236}">
                <a16:creationId xmlns:a16="http://schemas.microsoft.com/office/drawing/2014/main" id="{422A3981-8C94-48AA-A0C2-A10E203116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60F45D-7BAB-4E19-860A-708005ECE37D}"/>
              </a:ext>
            </a:extLst>
          </p:cNvPr>
          <p:cNvSpPr>
            <a:spLocks noGrp="1"/>
          </p:cNvSpPr>
          <p:nvPr>
            <p:ph type="sldNum" sz="quarter" idx="12"/>
          </p:nvPr>
        </p:nvSpPr>
        <p:spPr/>
        <p:txBody>
          <a:bodyPr/>
          <a:lstStyle/>
          <a:p>
            <a:fld id="{FF268455-C438-403A-972B-CC04F6DC345A}" type="slidenum">
              <a:rPr lang="en-GB" smtClean="0"/>
              <a:t>‹#›</a:t>
            </a:fld>
            <a:endParaRPr lang="en-GB"/>
          </a:p>
        </p:txBody>
      </p:sp>
    </p:spTree>
    <p:extLst>
      <p:ext uri="{BB962C8B-B14F-4D97-AF65-F5344CB8AC3E}">
        <p14:creationId xmlns:p14="http://schemas.microsoft.com/office/powerpoint/2010/main" val="333162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91CA7-415D-453E-A4AA-1B026F0ABA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CEFE20-A1FF-473A-B688-541780E830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F15327-68FE-4F10-89F6-EEDE8C159A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7596F-813B-4358-B134-CC2D76244F1D}" type="datetimeFigureOut">
              <a:rPr lang="en-GB" smtClean="0"/>
              <a:t>05/03/2022</a:t>
            </a:fld>
            <a:endParaRPr lang="en-GB"/>
          </a:p>
        </p:txBody>
      </p:sp>
      <p:sp>
        <p:nvSpPr>
          <p:cNvPr id="5" name="Footer Placeholder 4">
            <a:extLst>
              <a:ext uri="{FF2B5EF4-FFF2-40B4-BE49-F238E27FC236}">
                <a16:creationId xmlns:a16="http://schemas.microsoft.com/office/drawing/2014/main" id="{3E670F4D-9AFA-4753-BD3E-09C15D5969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3D55417-1C3C-42A6-B63A-ED9C3F134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68455-C438-403A-972B-CC04F6DC345A}" type="slidenum">
              <a:rPr lang="en-GB" smtClean="0"/>
              <a:t>‹#›</a:t>
            </a:fld>
            <a:endParaRPr lang="en-GB"/>
          </a:p>
        </p:txBody>
      </p:sp>
    </p:spTree>
    <p:extLst>
      <p:ext uri="{BB962C8B-B14F-4D97-AF65-F5344CB8AC3E}">
        <p14:creationId xmlns:p14="http://schemas.microsoft.com/office/powerpoint/2010/main" val="34984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quantconnect.com/" TargetMode="External"/><Relationship Id="rId2" Type="http://schemas.openxmlformats.org/officeDocument/2006/relationships/hyperlink" Target="https://breakingdownfinance.com/finance-topics/alternative-investments/time-series-momentu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000">
              <a:srgbClr val="00589A"/>
            </a:gs>
            <a:gs pos="100000">
              <a:srgbClr val="0B1423"/>
            </a:gs>
          </a:gsLst>
          <a:lin ang="8100000" scaled="0"/>
        </a:gradFill>
        <a:effectLst/>
      </p:bgPr>
    </p:bg>
    <p:spTree>
      <p:nvGrpSpPr>
        <p:cNvPr id="1" name=""/>
        <p:cNvGrpSpPr/>
        <p:nvPr/>
      </p:nvGrpSpPr>
      <p:grpSpPr>
        <a:xfrm>
          <a:off x="0" y="0"/>
          <a:ext cx="0" cy="0"/>
          <a:chOff x="0" y="0"/>
          <a:chExt cx="0" cy="0"/>
        </a:xfrm>
      </p:grpSpPr>
      <p:pic>
        <p:nvPicPr>
          <p:cNvPr id="32" name="Video 6" title="Stock Market Bar Graph">
            <a:hlinkClick r:id="" action="ppaction://media"/>
            <a:extLst>
              <a:ext uri="{FF2B5EF4-FFF2-40B4-BE49-F238E27FC236}">
                <a16:creationId xmlns:a16="http://schemas.microsoft.com/office/drawing/2014/main" id="{178EA678-2586-4960-8A16-1778FCD3CF22}"/>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40000" contrast="-40000"/>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0B5F214-9E69-4164-9BDB-C426F1AE3D34}"/>
              </a:ext>
            </a:extLst>
          </p:cNvPr>
          <p:cNvSpPr txBox="1"/>
          <p:nvPr/>
        </p:nvSpPr>
        <p:spPr>
          <a:xfrm>
            <a:off x="5983550" y="5282214"/>
            <a:ext cx="5978165" cy="1200329"/>
          </a:xfrm>
          <a:prstGeom prst="rect">
            <a:avLst/>
          </a:prstGeom>
          <a:noFill/>
        </p:spPr>
        <p:txBody>
          <a:bodyPr wrap="square" rtlCol="0">
            <a:spAutoFit/>
          </a:bodyPr>
          <a:lstStyle/>
          <a:p>
            <a:r>
              <a:rPr lang="en-GB" sz="3600" b="1" u="sng" dirty="0">
                <a:solidFill>
                  <a:schemeClr val="bg1"/>
                </a:solidFill>
              </a:rPr>
              <a:t>Systematic Trading Education Certificate Lecture 1</a:t>
            </a:r>
          </a:p>
        </p:txBody>
      </p:sp>
    </p:spTree>
    <p:extLst>
      <p:ext uri="{BB962C8B-B14F-4D97-AF65-F5344CB8AC3E}">
        <p14:creationId xmlns:p14="http://schemas.microsoft.com/office/powerpoint/2010/main" val="33506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2"/>
                                        </p:tgtEl>
                                      </p:cBhvr>
                                    </p:cmd>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9" repeatCount="indefinite" fill="hold" display="0">
                  <p:stCondLst>
                    <p:cond delay="indefinite"/>
                  </p:stCondLst>
                </p:cTn>
                <p:tgtEl>
                  <p:spTgt spid="32"/>
                </p:tgtEl>
              </p:cMediaNode>
            </p:video>
            <p:seq concurrent="1" nextAc="seek">
              <p:cTn id="10" restart="whenNotActive" fill="hold" evtFilter="cancelBubble" nodeType="interactiveSeq">
                <p:stCondLst>
                  <p:cond evt="onClick" delay="0">
                    <p:tgtEl>
                      <p:spTgt spid="32"/>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000" fill="hold"/>
                                        <p:tgtEl>
                                          <p:spTgt spid="32"/>
                                        </p:tgtEl>
                                      </p:cBhvr>
                                    </p:cmd>
                                  </p:childTnLst>
                                </p:cTn>
                              </p:par>
                            </p:childTnLst>
                          </p:cTn>
                        </p:par>
                      </p:childTnLst>
                    </p:cTn>
                  </p:par>
                </p:childTnLst>
              </p:cTn>
              <p:nextCondLst>
                <p:cond evt="onClick" delay="0">
                  <p:tgtEl>
                    <p:spTgt spid="32"/>
                  </p:tgtEl>
                </p:cond>
              </p:nextCondLst>
            </p:seq>
          </p:childTnLst>
        </p:cTn>
      </p:par>
    </p:tnLst>
    <p:bldLst>
      <p:bldP spid="5"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08F307A-587E-4B77-B86C-05C3F4B89ED3}"/>
              </a:ext>
            </a:extLst>
          </p:cNvPr>
          <p:cNvSpPr/>
          <p:nvPr/>
        </p:nvSpPr>
        <p:spPr>
          <a:xfrm>
            <a:off x="314418" y="2283149"/>
            <a:ext cx="11572782" cy="974956"/>
          </a:xfrm>
          <a:prstGeom prst="roundRect">
            <a:avLst/>
          </a:prstGeom>
          <a:solidFill>
            <a:srgbClr val="182B4C"/>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3BF0F156-76E2-4A41-99DD-A6D1D833217A}"/>
              </a:ext>
            </a:extLst>
          </p:cNvPr>
          <p:cNvSpPr/>
          <p:nvPr/>
        </p:nvSpPr>
        <p:spPr>
          <a:xfrm>
            <a:off x="314418" y="3428369"/>
            <a:ext cx="11572780" cy="1658536"/>
          </a:xfrm>
          <a:prstGeom prst="roundRect">
            <a:avLst/>
          </a:prstGeom>
          <a:solidFill>
            <a:srgbClr val="182B4C"/>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A359D8A2-7460-4196-9125-4F0E11DECDB3}"/>
              </a:ext>
            </a:extLst>
          </p:cNvPr>
          <p:cNvSpPr/>
          <p:nvPr/>
        </p:nvSpPr>
        <p:spPr>
          <a:xfrm>
            <a:off x="314417" y="932156"/>
            <a:ext cx="11572781" cy="1180729"/>
          </a:xfrm>
          <a:prstGeom prst="roundRect">
            <a:avLst/>
          </a:prstGeom>
          <a:solidFill>
            <a:srgbClr val="182B4C"/>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9010032-D0D3-47BD-8DF6-D91EE0424A10}"/>
              </a:ext>
            </a:extLst>
          </p:cNvPr>
          <p:cNvSpPr>
            <a:spLocks noGrp="1"/>
          </p:cNvSpPr>
          <p:nvPr>
            <p:ph type="title"/>
          </p:nvPr>
        </p:nvSpPr>
        <p:spPr>
          <a:xfrm>
            <a:off x="128336" y="0"/>
            <a:ext cx="3787066" cy="927308"/>
          </a:xfrm>
        </p:spPr>
        <p:txBody>
          <a:bodyPr>
            <a:normAutofit/>
          </a:bodyPr>
          <a:lstStyle/>
          <a:p>
            <a:r>
              <a:rPr lang="en-GB" sz="4000" b="1" u="sng" dirty="0">
                <a:solidFill>
                  <a:schemeClr val="bg1"/>
                </a:solidFill>
              </a:rPr>
              <a:t>Mean Reversion</a:t>
            </a:r>
          </a:p>
        </p:txBody>
      </p:sp>
      <p:sp>
        <p:nvSpPr>
          <p:cNvPr id="3" name="Content Placeholder 2">
            <a:extLst>
              <a:ext uri="{FF2B5EF4-FFF2-40B4-BE49-F238E27FC236}">
                <a16:creationId xmlns:a16="http://schemas.microsoft.com/office/drawing/2014/main" id="{6E418351-CDE0-4508-9D32-82D1E9328A8C}"/>
              </a:ext>
            </a:extLst>
          </p:cNvPr>
          <p:cNvSpPr>
            <a:spLocks noGrp="1"/>
          </p:cNvSpPr>
          <p:nvPr>
            <p:ph idx="1"/>
          </p:nvPr>
        </p:nvSpPr>
        <p:spPr>
          <a:xfrm>
            <a:off x="429827" y="1189608"/>
            <a:ext cx="11368596" cy="4042515"/>
          </a:xfrm>
        </p:spPr>
        <p:txBody>
          <a:bodyPr>
            <a:normAutofit fontScale="92500" lnSpcReduction="10000"/>
          </a:bodyPr>
          <a:lstStyle/>
          <a:p>
            <a:r>
              <a:rPr lang="en-GB" dirty="0">
                <a:solidFill>
                  <a:schemeClr val="bg1"/>
                </a:solidFill>
              </a:rPr>
              <a:t>Strategy based on the principle that an asset will eventually revert back to some “mean value”. (Note this need not be stationary and very rarely is).</a:t>
            </a:r>
          </a:p>
          <a:p>
            <a:pPr marL="0" indent="0">
              <a:buNone/>
            </a:pPr>
            <a:endParaRPr lang="en-GB" dirty="0">
              <a:solidFill>
                <a:schemeClr val="bg1"/>
              </a:solidFill>
            </a:endParaRPr>
          </a:p>
          <a:p>
            <a:r>
              <a:rPr lang="en-GB" dirty="0">
                <a:solidFill>
                  <a:schemeClr val="bg1"/>
                </a:solidFill>
              </a:rPr>
              <a:t>Various metrics can be used to give information about whether a stock is above or below its mean value.</a:t>
            </a:r>
          </a:p>
          <a:p>
            <a:pPr marL="0" indent="0">
              <a:buNone/>
            </a:pPr>
            <a:endParaRPr lang="en-GB" dirty="0">
              <a:solidFill>
                <a:schemeClr val="bg1"/>
              </a:solidFill>
            </a:endParaRPr>
          </a:p>
          <a:p>
            <a:r>
              <a:rPr lang="en-GB" dirty="0">
                <a:solidFill>
                  <a:schemeClr val="bg1"/>
                </a:solidFill>
              </a:rPr>
              <a:t>Pairs trading is also a form of mean reversion which is a strategy that focusses on two strongly correlated stocks. If at some point there are differences in price short the overvalued stock and go long in the undervalued in the belief these will converge.</a:t>
            </a:r>
          </a:p>
        </p:txBody>
      </p:sp>
      <p:pic>
        <p:nvPicPr>
          <p:cNvPr id="1026" name="Picture 2" descr="Image result for mean reversion">
            <a:extLst>
              <a:ext uri="{FF2B5EF4-FFF2-40B4-BE49-F238E27FC236}">
                <a16:creationId xmlns:a16="http://schemas.microsoft.com/office/drawing/2014/main" id="{F2BC9B2C-8C40-47F0-8FDF-D850FE364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210" y="5232123"/>
            <a:ext cx="2741580" cy="155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28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0-#ppt_w/2"/>
                                          </p:val>
                                        </p:tav>
                                        <p:tav tm="100000">
                                          <p:val>
                                            <p:strVal val="#ppt_x"/>
                                          </p:val>
                                        </p:tav>
                                      </p:tavLst>
                                    </p:anim>
                                    <p:anim calcmode="lin" valueType="num">
                                      <p:cBhvr additive="base">
                                        <p:cTn id="37"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P spid="2"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4465-7834-4F49-B2C4-EFB53480EFD8}"/>
              </a:ext>
            </a:extLst>
          </p:cNvPr>
          <p:cNvSpPr>
            <a:spLocks noGrp="1"/>
          </p:cNvSpPr>
          <p:nvPr>
            <p:ph type="title"/>
          </p:nvPr>
        </p:nvSpPr>
        <p:spPr>
          <a:xfrm>
            <a:off x="144378" y="1"/>
            <a:ext cx="4170947" cy="914399"/>
          </a:xfrm>
        </p:spPr>
        <p:txBody>
          <a:bodyPr>
            <a:normAutofit/>
          </a:bodyPr>
          <a:lstStyle/>
          <a:p>
            <a:r>
              <a:rPr lang="en-GB" sz="4000" b="1" u="sng" dirty="0">
                <a:solidFill>
                  <a:schemeClr val="bg1"/>
                </a:solidFill>
              </a:rPr>
              <a:t>Statistical Arbitrage</a:t>
            </a:r>
          </a:p>
        </p:txBody>
      </p:sp>
      <p:sp>
        <p:nvSpPr>
          <p:cNvPr id="3" name="TextBox 2">
            <a:extLst>
              <a:ext uri="{FF2B5EF4-FFF2-40B4-BE49-F238E27FC236}">
                <a16:creationId xmlns:a16="http://schemas.microsoft.com/office/drawing/2014/main" id="{583D1FCE-1672-4C67-9EE3-FBA576039FDE}"/>
              </a:ext>
            </a:extLst>
          </p:cNvPr>
          <p:cNvSpPr txBox="1"/>
          <p:nvPr/>
        </p:nvSpPr>
        <p:spPr>
          <a:xfrm>
            <a:off x="254013" y="1280649"/>
            <a:ext cx="11677575" cy="783193"/>
          </a:xfrm>
          <a:prstGeom prst="roundRect">
            <a:avLst/>
          </a:prstGeom>
          <a:solidFill>
            <a:srgbClr val="182B4C"/>
          </a:solidFill>
          <a:ln w="28575">
            <a:solidFill>
              <a:srgbClr val="FFFF00"/>
            </a:solidFill>
          </a:ln>
        </p:spPr>
        <p:txBody>
          <a:bodyPr wrap="square" rtlCol="0">
            <a:spAutoFit/>
          </a:bodyPr>
          <a:lstStyle/>
          <a:p>
            <a:pPr marL="285750" indent="-285750">
              <a:buFont typeface="Arial" panose="020B0604020202020204" pitchFamily="34" charset="0"/>
              <a:buChar char="•"/>
            </a:pPr>
            <a:r>
              <a:rPr lang="en-GB" sz="2000" b="1" dirty="0">
                <a:solidFill>
                  <a:schemeClr val="bg1"/>
                </a:solidFill>
              </a:rPr>
              <a:t>Statistical Arbitrage </a:t>
            </a:r>
            <a:r>
              <a:rPr lang="en-GB" sz="2000" dirty="0">
                <a:solidFill>
                  <a:schemeClr val="bg1"/>
                </a:solidFill>
              </a:rPr>
              <a:t>uses various quantitative and statistical techniques to identify and exploit arbitrage opportunities that arise from the mispricing of securities.</a:t>
            </a:r>
            <a:endParaRPr lang="en-GB" sz="2000" dirty="0"/>
          </a:p>
        </p:txBody>
      </p:sp>
      <p:sp>
        <p:nvSpPr>
          <p:cNvPr id="4" name="TextBox 3">
            <a:extLst>
              <a:ext uri="{FF2B5EF4-FFF2-40B4-BE49-F238E27FC236}">
                <a16:creationId xmlns:a16="http://schemas.microsoft.com/office/drawing/2014/main" id="{557EBEB8-C3B3-4C23-9030-BC2CBA432B0E}"/>
              </a:ext>
            </a:extLst>
          </p:cNvPr>
          <p:cNvSpPr txBox="1"/>
          <p:nvPr/>
        </p:nvSpPr>
        <p:spPr>
          <a:xfrm>
            <a:off x="838200" y="3994484"/>
            <a:ext cx="184731" cy="369332"/>
          </a:xfrm>
          <a:prstGeom prst="rect">
            <a:avLst/>
          </a:prstGeom>
          <a:noFill/>
        </p:spPr>
        <p:txBody>
          <a:bodyPr wrap="none" rtlCol="0">
            <a:spAutoFit/>
          </a:bodyPr>
          <a:lstStyle/>
          <a:p>
            <a:endParaRPr lang="en-GB" dirty="0"/>
          </a:p>
        </p:txBody>
      </p:sp>
      <p:sp>
        <p:nvSpPr>
          <p:cNvPr id="6" name="TextBox 5">
            <a:extLst>
              <a:ext uri="{FF2B5EF4-FFF2-40B4-BE49-F238E27FC236}">
                <a16:creationId xmlns:a16="http://schemas.microsoft.com/office/drawing/2014/main" id="{6FBB6C07-689B-45A7-B793-32882978697C}"/>
              </a:ext>
            </a:extLst>
          </p:cNvPr>
          <p:cNvSpPr txBox="1"/>
          <p:nvPr/>
        </p:nvSpPr>
        <p:spPr>
          <a:xfrm>
            <a:off x="254012" y="2214615"/>
            <a:ext cx="11677575" cy="783193"/>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solidFill>
                  <a:schemeClr val="bg1"/>
                </a:solidFill>
              </a:rPr>
              <a:t>An Arbitrage is a portfolio with 0 initial capital which has a positive probability of making positive returns without any risk of negative returns.</a:t>
            </a:r>
          </a:p>
        </p:txBody>
      </p:sp>
      <p:sp>
        <p:nvSpPr>
          <p:cNvPr id="8" name="TextBox 7">
            <a:extLst>
              <a:ext uri="{FF2B5EF4-FFF2-40B4-BE49-F238E27FC236}">
                <a16:creationId xmlns:a16="http://schemas.microsoft.com/office/drawing/2014/main" id="{B71D14EF-C2EF-4372-A720-2E76AFC5B5B0}"/>
              </a:ext>
            </a:extLst>
          </p:cNvPr>
          <p:cNvSpPr txBox="1"/>
          <p:nvPr/>
        </p:nvSpPr>
        <p:spPr>
          <a:xfrm>
            <a:off x="254013" y="3148581"/>
            <a:ext cx="11677574" cy="783193"/>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These opportunities don’t last for long as there are many large institutions trying to take advantage of this strategy which eventually leads to price changes in the markets and no more arbitrage</a:t>
            </a:r>
          </a:p>
        </p:txBody>
      </p:sp>
      <p:sp>
        <p:nvSpPr>
          <p:cNvPr id="10" name="TextBox 9">
            <a:extLst>
              <a:ext uri="{FF2B5EF4-FFF2-40B4-BE49-F238E27FC236}">
                <a16:creationId xmlns:a16="http://schemas.microsoft.com/office/drawing/2014/main" id="{5548756D-2809-4518-91F7-E580EFC7CEBB}"/>
              </a:ext>
            </a:extLst>
          </p:cNvPr>
          <p:cNvSpPr txBox="1"/>
          <p:nvPr/>
        </p:nvSpPr>
        <p:spPr>
          <a:xfrm>
            <a:off x="254013" y="4082547"/>
            <a:ext cx="11677574" cy="442674"/>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Arbitrage opportunities also occur in betting markets. A popular example is matched betting</a:t>
            </a:r>
            <a:endParaRPr lang="en-GB" sz="2000" dirty="0"/>
          </a:p>
        </p:txBody>
      </p:sp>
      <p:pic>
        <p:nvPicPr>
          <p:cNvPr id="11" name="Picture 10">
            <a:extLst>
              <a:ext uri="{FF2B5EF4-FFF2-40B4-BE49-F238E27FC236}">
                <a16:creationId xmlns:a16="http://schemas.microsoft.com/office/drawing/2014/main" id="{EDF36A6A-19A9-42E0-8029-7BA9A66BEA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89778" l="8889" r="91111">
                        <a14:foregroundMark x1="10667" y1="80000" x2="21778" y2="57778"/>
                        <a14:foregroundMark x1="21778" y1="57778" x2="9778" y2="79556"/>
                        <a14:foregroundMark x1="9778" y1="79556" x2="9333" y2="75556"/>
                        <a14:foregroundMark x1="93333" y1="80444" x2="76444" y2="60444"/>
                        <a14:foregroundMark x1="76444" y1="60444" x2="91111" y2="79556"/>
                        <a14:foregroundMark x1="91111" y1="79556" x2="76444" y2="58222"/>
                      </a14:backgroundRemoval>
                    </a14:imgEffect>
                  </a14:imgLayer>
                </a14:imgProps>
              </a:ext>
            </a:extLst>
          </a:blip>
          <a:stretch>
            <a:fillRect/>
          </a:stretch>
        </p:blipFill>
        <p:spPr>
          <a:xfrm>
            <a:off x="5054971" y="4675994"/>
            <a:ext cx="2082057" cy="2082057"/>
          </a:xfrm>
          <a:prstGeom prst="rect">
            <a:avLst/>
          </a:prstGeom>
        </p:spPr>
      </p:pic>
    </p:spTree>
    <p:extLst>
      <p:ext uri="{BB962C8B-B14F-4D97-AF65-F5344CB8AC3E}">
        <p14:creationId xmlns:p14="http://schemas.microsoft.com/office/powerpoint/2010/main" val="98242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1000" fill="hold"/>
                                        <p:tgtEl>
                                          <p:spTgt spid="11"/>
                                        </p:tgtEl>
                                        <p:attrNameLst>
                                          <p:attrName>ppt_w</p:attrName>
                                        </p:attrNameLst>
                                      </p:cBhvr>
                                      <p:tavLst>
                                        <p:tav tm="0">
                                          <p:val>
                                            <p:fltVal val="0"/>
                                          </p:val>
                                        </p:tav>
                                        <p:tav tm="100000">
                                          <p:val>
                                            <p:strVal val="#ppt_w"/>
                                          </p:val>
                                        </p:tav>
                                      </p:tavLst>
                                    </p:anim>
                                    <p:anim calcmode="lin" valueType="num">
                                      <p:cBhvr>
                                        <p:cTn id="37" dur="1000" fill="hold"/>
                                        <p:tgtEl>
                                          <p:spTgt spid="11"/>
                                        </p:tgtEl>
                                        <p:attrNameLst>
                                          <p:attrName>ppt_h</p:attrName>
                                        </p:attrNameLst>
                                      </p:cBhvr>
                                      <p:tavLst>
                                        <p:tav tm="0">
                                          <p:val>
                                            <p:fltVal val="0"/>
                                          </p:val>
                                        </p:tav>
                                        <p:tav tm="100000">
                                          <p:val>
                                            <p:strVal val="#ppt_h"/>
                                          </p:val>
                                        </p:tav>
                                      </p:tavLst>
                                    </p:anim>
                                    <p:anim calcmode="lin" valueType="num">
                                      <p:cBhvr>
                                        <p:cTn id="38" dur="1000" fill="hold"/>
                                        <p:tgtEl>
                                          <p:spTgt spid="11"/>
                                        </p:tgtEl>
                                        <p:attrNameLst>
                                          <p:attrName>style.rotation</p:attrName>
                                        </p:attrNameLst>
                                      </p:cBhvr>
                                      <p:tavLst>
                                        <p:tav tm="0">
                                          <p:val>
                                            <p:fltVal val="90"/>
                                          </p:val>
                                        </p:tav>
                                        <p:tav tm="100000">
                                          <p:val>
                                            <p:fltVal val="0"/>
                                          </p:val>
                                        </p:tav>
                                      </p:tavLst>
                                    </p:anim>
                                    <p:animEffect transition="in" filter="fade">
                                      <p:cBhvr>
                                        <p:cTn id="3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P spid="8"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4465-7834-4F49-B2C4-EFB53480EFD8}"/>
              </a:ext>
            </a:extLst>
          </p:cNvPr>
          <p:cNvSpPr>
            <a:spLocks noGrp="1"/>
          </p:cNvSpPr>
          <p:nvPr>
            <p:ph type="title"/>
          </p:nvPr>
        </p:nvSpPr>
        <p:spPr>
          <a:xfrm>
            <a:off x="128336" y="0"/>
            <a:ext cx="4566064" cy="841694"/>
          </a:xfrm>
        </p:spPr>
        <p:txBody>
          <a:bodyPr>
            <a:normAutofit/>
          </a:bodyPr>
          <a:lstStyle/>
          <a:p>
            <a:r>
              <a:rPr lang="en-GB" sz="4000" b="1" u="sng" dirty="0">
                <a:solidFill>
                  <a:schemeClr val="bg1"/>
                </a:solidFill>
              </a:rPr>
              <a:t>Sentiment Analysis</a:t>
            </a:r>
          </a:p>
        </p:txBody>
      </p:sp>
      <p:sp>
        <p:nvSpPr>
          <p:cNvPr id="4" name="TextBox 3">
            <a:extLst>
              <a:ext uri="{FF2B5EF4-FFF2-40B4-BE49-F238E27FC236}">
                <a16:creationId xmlns:a16="http://schemas.microsoft.com/office/drawing/2014/main" id="{557EBEB8-C3B3-4C23-9030-BC2CBA432B0E}"/>
              </a:ext>
            </a:extLst>
          </p:cNvPr>
          <p:cNvSpPr txBox="1"/>
          <p:nvPr/>
        </p:nvSpPr>
        <p:spPr>
          <a:xfrm>
            <a:off x="838200" y="3994484"/>
            <a:ext cx="184731" cy="369332"/>
          </a:xfrm>
          <a:prstGeom prst="rect">
            <a:avLst/>
          </a:prstGeom>
          <a:noFill/>
        </p:spPr>
        <p:txBody>
          <a:bodyPr wrap="none" rtlCol="0">
            <a:spAutoFit/>
          </a:bodyPr>
          <a:lstStyle/>
          <a:p>
            <a:endParaRPr lang="en-GB" dirty="0"/>
          </a:p>
        </p:txBody>
      </p:sp>
      <p:sp>
        <p:nvSpPr>
          <p:cNvPr id="5" name="TextBox 4">
            <a:extLst>
              <a:ext uri="{FF2B5EF4-FFF2-40B4-BE49-F238E27FC236}">
                <a16:creationId xmlns:a16="http://schemas.microsoft.com/office/drawing/2014/main" id="{EA5AC41B-36B8-4063-BA56-9E98772A413D}"/>
              </a:ext>
            </a:extLst>
          </p:cNvPr>
          <p:cNvSpPr txBox="1"/>
          <p:nvPr/>
        </p:nvSpPr>
        <p:spPr>
          <a:xfrm>
            <a:off x="250815" y="1142997"/>
            <a:ext cx="11645263" cy="1123712"/>
          </a:xfrm>
          <a:prstGeom prst="roundRect">
            <a:avLst/>
          </a:prstGeom>
          <a:solidFill>
            <a:srgbClr val="182B4C"/>
          </a:solidFill>
          <a:ln w="28575">
            <a:solidFill>
              <a:srgbClr val="FFFF00"/>
            </a:solidFill>
          </a:ln>
        </p:spPr>
        <p:txBody>
          <a:bodyPr wrap="square" rtlCol="0">
            <a:spAutoFit/>
          </a:bodyPr>
          <a:lstStyle/>
          <a:p>
            <a:pPr marL="285750" indent="-285750">
              <a:buFont typeface="Arial" panose="020B0604020202020204" pitchFamily="34" charset="0"/>
              <a:buChar char="•"/>
            </a:pPr>
            <a:r>
              <a:rPr lang="en-GB" sz="2000" b="1" dirty="0">
                <a:solidFill>
                  <a:schemeClr val="bg1"/>
                </a:solidFill>
              </a:rPr>
              <a:t>Sentiment analysis </a:t>
            </a:r>
            <a:r>
              <a:rPr lang="en-GB" sz="2000" dirty="0">
                <a:solidFill>
                  <a:schemeClr val="bg1"/>
                </a:solidFill>
              </a:rPr>
              <a:t>uses machine learning and natural language processing to model investor sentiment so </a:t>
            </a:r>
            <a:r>
              <a:rPr lang="en-GB" sz="2000" dirty="0">
                <a:solidFill>
                  <a:schemeClr val="bg1"/>
                </a:solidFill>
                <a:latin typeface="Calibri" panose="020F0502020204030204" pitchFamily="34" charset="0"/>
                <a:cs typeface="Times New Roman" panose="02020603050405020304" pitchFamily="18" charset="0"/>
              </a:rPr>
              <a:t>i</a:t>
            </a:r>
            <a:r>
              <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nvolves looking at news feeds and other external non-mathematical factors and then use advanced machine learning and NLP techniques to predict price trends.</a:t>
            </a:r>
          </a:p>
        </p:txBody>
      </p:sp>
      <p:pic>
        <p:nvPicPr>
          <p:cNvPr id="7" name="Picture 6">
            <a:extLst>
              <a:ext uri="{FF2B5EF4-FFF2-40B4-BE49-F238E27FC236}">
                <a16:creationId xmlns:a16="http://schemas.microsoft.com/office/drawing/2014/main" id="{ADEFE94B-E5B0-423F-871F-617FCAA315D4}"/>
              </a:ext>
            </a:extLst>
          </p:cNvPr>
          <p:cNvPicPr>
            <a:picLocks noChangeAspect="1"/>
          </p:cNvPicPr>
          <p:nvPr/>
        </p:nvPicPr>
        <p:blipFill>
          <a:blip r:embed="rId2"/>
          <a:stretch>
            <a:fillRect/>
          </a:stretch>
        </p:blipFill>
        <p:spPr>
          <a:xfrm>
            <a:off x="3888483" y="3452610"/>
            <a:ext cx="3627962" cy="3246667"/>
          </a:xfrm>
          <a:prstGeom prst="rect">
            <a:avLst/>
          </a:prstGeom>
        </p:spPr>
      </p:pic>
      <p:sp>
        <p:nvSpPr>
          <p:cNvPr id="8" name="TextBox 7">
            <a:extLst>
              <a:ext uri="{FF2B5EF4-FFF2-40B4-BE49-F238E27FC236}">
                <a16:creationId xmlns:a16="http://schemas.microsoft.com/office/drawing/2014/main" id="{7985212F-43DA-4269-B7D4-C5CF68BDCDC3}"/>
              </a:ext>
            </a:extLst>
          </p:cNvPr>
          <p:cNvSpPr txBox="1"/>
          <p:nvPr/>
        </p:nvSpPr>
        <p:spPr>
          <a:xfrm>
            <a:off x="250815" y="2468063"/>
            <a:ext cx="11645262" cy="783193"/>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With these strategies it is important to get news ASAP. This is part of the reason why institutions pay such large fees for access to products like Bloomberg terminal or investment bank market research papers.</a:t>
            </a:r>
          </a:p>
        </p:txBody>
      </p:sp>
    </p:spTree>
    <p:extLst>
      <p:ext uri="{BB962C8B-B14F-4D97-AF65-F5344CB8AC3E}">
        <p14:creationId xmlns:p14="http://schemas.microsoft.com/office/powerpoint/2010/main" val="90055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F2EA-4BA8-4630-B5C1-D67A150D7D0E}"/>
              </a:ext>
            </a:extLst>
          </p:cNvPr>
          <p:cNvSpPr>
            <a:spLocks noGrp="1"/>
          </p:cNvSpPr>
          <p:nvPr>
            <p:ph type="title"/>
          </p:nvPr>
        </p:nvSpPr>
        <p:spPr>
          <a:xfrm>
            <a:off x="128336" y="0"/>
            <a:ext cx="5518484" cy="970431"/>
          </a:xfrm>
        </p:spPr>
        <p:txBody>
          <a:bodyPr/>
          <a:lstStyle/>
          <a:p>
            <a:r>
              <a:rPr lang="en-GB" b="1" u="sng" dirty="0">
                <a:solidFill>
                  <a:schemeClr val="bg1"/>
                </a:solidFill>
              </a:rPr>
              <a:t>Execution Algorithms</a:t>
            </a:r>
          </a:p>
        </p:txBody>
      </p:sp>
      <p:sp>
        <p:nvSpPr>
          <p:cNvPr id="5" name="TextBox 4">
            <a:extLst>
              <a:ext uri="{FF2B5EF4-FFF2-40B4-BE49-F238E27FC236}">
                <a16:creationId xmlns:a16="http://schemas.microsoft.com/office/drawing/2014/main" id="{42946F14-A516-40A4-9820-8C7D701229B8}"/>
              </a:ext>
            </a:extLst>
          </p:cNvPr>
          <p:cNvSpPr txBox="1"/>
          <p:nvPr/>
        </p:nvSpPr>
        <p:spPr>
          <a:xfrm>
            <a:off x="394492" y="5412312"/>
            <a:ext cx="11492707" cy="1179046"/>
          </a:xfrm>
          <a:prstGeom prst="roundRect">
            <a:avLst/>
          </a:prstGeom>
          <a:solidFill>
            <a:srgbClr val="182B4C"/>
          </a:solidFill>
          <a:ln w="28575">
            <a:solidFill>
              <a:srgbClr val="FFFF00"/>
            </a:solidFill>
          </a:ln>
        </p:spPr>
        <p:txBody>
          <a:bodyPr wrap="square">
            <a:spAutoFit/>
          </a:bodyPr>
          <a:lstStyle/>
          <a:p>
            <a:pPr>
              <a:lnSpc>
                <a:spcPct val="107000"/>
              </a:lnSpc>
              <a:spcAft>
                <a:spcPts val="800"/>
              </a:spcAft>
            </a:pPr>
            <a:r>
              <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Institutions are able to achieve this using various complex algorithms . However many of these algorithms are based on the measures of Volume Weighted Average Price (VWAP) and Time Weighted average price (TWAP).</a:t>
            </a:r>
          </a:p>
        </p:txBody>
      </p:sp>
      <p:sp>
        <p:nvSpPr>
          <p:cNvPr id="6" name="TextBox 5">
            <a:extLst>
              <a:ext uri="{FF2B5EF4-FFF2-40B4-BE49-F238E27FC236}">
                <a16:creationId xmlns:a16="http://schemas.microsoft.com/office/drawing/2014/main" id="{1642845E-6903-4977-BAE4-FC44D82EABB8}"/>
              </a:ext>
            </a:extLst>
          </p:cNvPr>
          <p:cNvSpPr txBox="1"/>
          <p:nvPr/>
        </p:nvSpPr>
        <p:spPr>
          <a:xfrm>
            <a:off x="394493" y="958701"/>
            <a:ext cx="11492705" cy="814691"/>
          </a:xfrm>
          <a:prstGeom prst="roundRect">
            <a:avLst/>
          </a:prstGeom>
          <a:solidFill>
            <a:srgbClr val="182B4C"/>
          </a:solidFill>
          <a:ln w="28575">
            <a:solidFill>
              <a:srgbClr val="FFFF00"/>
            </a:solidFill>
          </a:ln>
        </p:spPr>
        <p:txBody>
          <a:bodyPr wrap="square">
            <a:spAutoFit/>
          </a:bodyPr>
          <a:lstStyle/>
          <a:p>
            <a:pPr lvl="0">
              <a:lnSpc>
                <a:spcPct val="107000"/>
              </a:lnSpc>
              <a:spcAft>
                <a:spcPts val="800"/>
              </a:spcAft>
            </a:pPr>
            <a:r>
              <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 </a:t>
            </a: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individual</a:t>
            </a:r>
            <a:r>
              <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investors buying or selling shares will have little to no impact on share prices. However for institutional investors this is not the case</a:t>
            </a: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and investment firms use brokers to get better prices for trades </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44B0F28A-EAE8-421B-A9F1-52AB3B4322EC}"/>
              </a:ext>
            </a:extLst>
          </p:cNvPr>
          <p:cNvSpPr txBox="1"/>
          <p:nvPr/>
        </p:nvSpPr>
        <p:spPr>
          <a:xfrm>
            <a:off x="394492" y="1926930"/>
            <a:ext cx="11492706" cy="814691"/>
          </a:xfrm>
          <a:prstGeom prst="roundRect">
            <a:avLst/>
          </a:prstGeom>
          <a:solidFill>
            <a:srgbClr val="182B4C"/>
          </a:solidFill>
          <a:ln w="28575">
            <a:solidFill>
              <a:srgbClr val="FFFF00"/>
            </a:solidFill>
          </a:ln>
        </p:spPr>
        <p:txBody>
          <a:bodyPr wrap="square">
            <a:spAutoFit/>
          </a:bodyPr>
          <a:lstStyle/>
          <a:p>
            <a:pPr>
              <a:lnSpc>
                <a:spcPct val="107000"/>
              </a:lnSpc>
              <a:spcAft>
                <a:spcPts val="800"/>
              </a:spcAft>
            </a:pPr>
            <a:r>
              <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arrival price is defined as th</a:t>
            </a: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e price of a trade at the start of execution by a large financial institution and serves as a benchmark for final trade price</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B8686D8-74C3-4E98-AA8D-8BFBD5C391C5}"/>
              </a:ext>
            </a:extLst>
          </p:cNvPr>
          <p:cNvSpPr txBox="1"/>
          <p:nvPr/>
        </p:nvSpPr>
        <p:spPr>
          <a:xfrm>
            <a:off x="407253" y="4099469"/>
            <a:ext cx="11492706" cy="814691"/>
          </a:xfrm>
          <a:prstGeom prst="roundRect">
            <a:avLst/>
          </a:prstGeom>
          <a:solidFill>
            <a:srgbClr val="182B4C"/>
          </a:solidFill>
          <a:ln w="28575">
            <a:solidFill>
              <a:srgbClr val="FFFF00"/>
            </a:solidFill>
          </a:ln>
        </p:spPr>
        <p:txBody>
          <a:bodyPr wrap="square">
            <a:spAutoFit/>
          </a:bodyPr>
          <a:lstStyle/>
          <a:p>
            <a:pPr>
              <a:lnSpc>
                <a:spcPct val="107000"/>
              </a:lnSpc>
              <a:spcAft>
                <a:spcPts val="800"/>
              </a:spcAft>
            </a:pPr>
            <a:r>
              <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Ideally institutions would like to buy </a:t>
            </a: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for</a:t>
            </a:r>
            <a:r>
              <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lower than asking price or sell for above the bid price although this often is not the case and will usually aim to buy or sell close to the arrival price.</a:t>
            </a:r>
          </a:p>
        </p:txBody>
      </p:sp>
      <p:sp>
        <p:nvSpPr>
          <p:cNvPr id="12" name="TextBox 11">
            <a:extLst>
              <a:ext uri="{FF2B5EF4-FFF2-40B4-BE49-F238E27FC236}">
                <a16:creationId xmlns:a16="http://schemas.microsoft.com/office/drawing/2014/main" id="{DECB9F3F-96FB-4A6A-AF35-1C78B6CBA771}"/>
              </a:ext>
            </a:extLst>
          </p:cNvPr>
          <p:cNvSpPr txBox="1"/>
          <p:nvPr/>
        </p:nvSpPr>
        <p:spPr>
          <a:xfrm>
            <a:off x="394492" y="2896076"/>
            <a:ext cx="11492706" cy="2361781"/>
          </a:xfrm>
          <a:prstGeom prst="roundRect">
            <a:avLst/>
          </a:prstGeom>
          <a:solidFill>
            <a:srgbClr val="182B4C"/>
          </a:solidFill>
          <a:ln w="28575">
            <a:solidFill>
              <a:srgbClr val="FFFF00"/>
            </a:solidFill>
          </a:ln>
        </p:spPr>
        <p:txBody>
          <a:bodyPr wrap="square">
            <a:spAutoFit/>
          </a:bodyPr>
          <a:lstStyle/>
          <a:p>
            <a:pPr>
              <a:lnSpc>
                <a:spcPct val="107000"/>
              </a:lnSpc>
              <a:spcAft>
                <a:spcPts val="800"/>
              </a:spcAft>
            </a:pP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Important factors that effect the success of an execution include:</a:t>
            </a:r>
          </a:p>
          <a:p>
            <a:pPr marL="342900" indent="-342900">
              <a:lnSpc>
                <a:spcPct val="107000"/>
              </a:lnSpc>
              <a:spcAft>
                <a:spcPts val="800"/>
              </a:spcAft>
              <a:buFont typeface="Arial" panose="020B0604020202020204" pitchFamily="34" charset="0"/>
              <a:buChar char="•"/>
            </a:pP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Price</a:t>
            </a:r>
          </a:p>
          <a:p>
            <a:pPr marL="342900" indent="-342900">
              <a:lnSpc>
                <a:spcPct val="107000"/>
              </a:lnSpc>
              <a:spcAft>
                <a:spcPts val="800"/>
              </a:spcAft>
              <a:buFont typeface="Arial" panose="020B0604020202020204" pitchFamily="34" charset="0"/>
              <a:buChar char="•"/>
            </a:pP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Fees</a:t>
            </a:r>
          </a:p>
          <a:p>
            <a:pPr marL="342900" indent="-342900">
              <a:lnSpc>
                <a:spcPct val="107000"/>
              </a:lnSpc>
              <a:spcAft>
                <a:spcPts val="800"/>
              </a:spcAft>
              <a:buFont typeface="Arial" panose="020B0604020202020204" pitchFamily="34" charset="0"/>
              <a:buChar char="•"/>
            </a:pP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Information Leakage</a:t>
            </a:r>
          </a:p>
          <a:p>
            <a:pPr marL="342900" indent="-342900">
              <a:lnSpc>
                <a:spcPct val="107000"/>
              </a:lnSpc>
              <a:spcAft>
                <a:spcPts val="800"/>
              </a:spcAft>
              <a:buFont typeface="Arial" panose="020B0604020202020204" pitchFamily="34" charset="0"/>
              <a:buChar char="•"/>
            </a:pPr>
            <a:r>
              <a:rPr lang="en-GB" sz="2000" dirty="0">
                <a:solidFill>
                  <a:schemeClr val="bg1"/>
                </a:solidFill>
                <a:latin typeface="Calibri" panose="020F0502020204030204" pitchFamily="34" charset="0"/>
                <a:ea typeface="Calibri" panose="020F0502020204030204" pitchFamily="34" charset="0"/>
                <a:cs typeface="Times New Roman" panose="02020603050405020304" pitchFamily="18" charset="0"/>
              </a:rPr>
              <a:t>Execution timeframe </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877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1+#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0-#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9"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F80F008-C17C-401D-97B8-46B9938303D1}"/>
              </a:ext>
            </a:extLst>
          </p:cNvPr>
          <p:cNvSpPr txBox="1"/>
          <p:nvPr/>
        </p:nvSpPr>
        <p:spPr>
          <a:xfrm>
            <a:off x="355908" y="856194"/>
            <a:ext cx="11323147" cy="442674"/>
          </a:xfrm>
          <a:prstGeom prst="round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b="1" dirty="0">
                <a:solidFill>
                  <a:schemeClr val="bg1"/>
                </a:solidFill>
              </a:rPr>
              <a:t>A technical indicator is a mathematical calculation using data from previous security prices</a:t>
            </a:r>
          </a:p>
        </p:txBody>
      </p:sp>
      <p:sp>
        <p:nvSpPr>
          <p:cNvPr id="21" name="TextBox 20">
            <a:extLst>
              <a:ext uri="{FF2B5EF4-FFF2-40B4-BE49-F238E27FC236}">
                <a16:creationId xmlns:a16="http://schemas.microsoft.com/office/drawing/2014/main" id="{E782CDDB-DBDC-4295-A162-0EB941D4873E}"/>
              </a:ext>
            </a:extLst>
          </p:cNvPr>
          <p:cNvSpPr txBox="1"/>
          <p:nvPr/>
        </p:nvSpPr>
        <p:spPr>
          <a:xfrm>
            <a:off x="355908" y="2354305"/>
            <a:ext cx="5643444" cy="707886"/>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a:solidFill>
                  <a:schemeClr val="bg1"/>
                </a:solidFill>
              </a:rPr>
              <a:t>Overlays</a:t>
            </a:r>
          </a:p>
          <a:p>
            <a:pPr marL="0" indent="0">
              <a:buFont typeface="Arial" panose="020B0604020202020204" pitchFamily="34" charset="0"/>
              <a:buNone/>
            </a:pPr>
            <a:endParaRPr lang="en-GB" sz="2000" b="1" dirty="0">
              <a:solidFill>
                <a:schemeClr val="bg1"/>
              </a:solidFill>
            </a:endParaRPr>
          </a:p>
        </p:txBody>
      </p:sp>
      <p:sp>
        <p:nvSpPr>
          <p:cNvPr id="23" name="TextBox 22">
            <a:extLst>
              <a:ext uri="{FF2B5EF4-FFF2-40B4-BE49-F238E27FC236}">
                <a16:creationId xmlns:a16="http://schemas.microsoft.com/office/drawing/2014/main" id="{E6443173-6353-4600-8FD8-B5807565B096}"/>
              </a:ext>
            </a:extLst>
          </p:cNvPr>
          <p:cNvSpPr txBox="1"/>
          <p:nvPr/>
        </p:nvSpPr>
        <p:spPr>
          <a:xfrm>
            <a:off x="5999352" y="2352493"/>
            <a:ext cx="5679705" cy="707886"/>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a:solidFill>
                  <a:schemeClr val="bg1"/>
                </a:solidFill>
              </a:rPr>
              <a:t>Oscillators</a:t>
            </a:r>
          </a:p>
          <a:p>
            <a:pPr marL="0" indent="0">
              <a:buFont typeface="Arial" panose="020B0604020202020204" pitchFamily="34" charset="0"/>
              <a:buNone/>
            </a:pPr>
            <a:endParaRPr lang="en-GB" sz="2000" b="1" dirty="0">
              <a:solidFill>
                <a:schemeClr val="bg1"/>
              </a:solidFill>
            </a:endParaRPr>
          </a:p>
        </p:txBody>
      </p:sp>
      <p:sp>
        <p:nvSpPr>
          <p:cNvPr id="25" name="TextBox 24">
            <a:extLst>
              <a:ext uri="{FF2B5EF4-FFF2-40B4-BE49-F238E27FC236}">
                <a16:creationId xmlns:a16="http://schemas.microsoft.com/office/drawing/2014/main" id="{DADDB8AE-3F3E-49EE-B84B-C4BBE195D5FD}"/>
              </a:ext>
            </a:extLst>
          </p:cNvPr>
          <p:cNvSpPr txBox="1"/>
          <p:nvPr/>
        </p:nvSpPr>
        <p:spPr>
          <a:xfrm>
            <a:off x="355908" y="3060379"/>
            <a:ext cx="5643444" cy="1323439"/>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Indicators that use the same scale as the security price and can be plotted on the same graph as the stock price.</a:t>
            </a:r>
          </a:p>
          <a:p>
            <a:endParaRPr lang="en-GB" sz="2000" dirty="0">
              <a:solidFill>
                <a:schemeClr val="bg1"/>
              </a:solidFill>
            </a:endParaRPr>
          </a:p>
        </p:txBody>
      </p:sp>
      <p:sp>
        <p:nvSpPr>
          <p:cNvPr id="27" name="TextBox 26">
            <a:extLst>
              <a:ext uri="{FF2B5EF4-FFF2-40B4-BE49-F238E27FC236}">
                <a16:creationId xmlns:a16="http://schemas.microsoft.com/office/drawing/2014/main" id="{F1913422-5ACA-4E23-8AD5-238D642AC12A}"/>
              </a:ext>
            </a:extLst>
          </p:cNvPr>
          <p:cNvSpPr txBox="1"/>
          <p:nvPr/>
        </p:nvSpPr>
        <p:spPr>
          <a:xfrm>
            <a:off x="5999351" y="3060379"/>
            <a:ext cx="5679705" cy="1323439"/>
          </a:xfrm>
          <a:prstGeom prst="rect">
            <a:avLst/>
          </a:prstGeom>
          <a:solidFill>
            <a:srgbClr val="182B4C"/>
          </a:solidFill>
          <a:ln w="28575">
            <a:solidFill>
              <a:srgbClr val="FFFF00"/>
            </a:solidFill>
          </a:ln>
        </p:spPr>
        <p:txBody>
          <a:bodyPr wrap="square">
            <a:spAutoFit/>
          </a:bodyPr>
          <a:lstStyle/>
          <a:p>
            <a:pPr marL="342900" lvl="0" indent="-342900">
              <a:buFont typeface="Arial" panose="020B0604020202020204" pitchFamily="34" charset="0"/>
              <a:buChar char="•"/>
              <a:defRPr/>
            </a:pPr>
            <a:r>
              <a:rPr lang="en-GB" sz="2000" dirty="0">
                <a:solidFill>
                  <a:schemeClr val="bg1"/>
                </a:solidFill>
              </a:rPr>
              <a:t>Indicators that tend to oscillate between a min and max value with the scale not comparable to the stock price.</a:t>
            </a:r>
            <a:endParaRPr lang="en-US" sz="2000" dirty="0">
              <a:solidFill>
                <a:schemeClr val="bg1"/>
              </a:solidFill>
            </a:endParaRPr>
          </a:p>
          <a:p>
            <a:pPr marR="0" lvl="0" algn="l" defTabSz="914400" rtl="0" eaLnBrk="1" fontAlgn="auto" latinLnBrk="0" hangingPunct="1">
              <a:lnSpc>
                <a:spcPct val="100000"/>
              </a:lnSpc>
              <a:spcBef>
                <a:spcPts val="0"/>
              </a:spcBef>
              <a:spcAft>
                <a:spcPts val="0"/>
              </a:spcAft>
              <a:buClrTx/>
              <a:buSzTx/>
              <a:tabLst/>
              <a:defRPr/>
            </a:pPr>
            <a:endParaRPr lang="en-US" sz="2000" dirty="0">
              <a:solidFill>
                <a:schemeClr val="bg1"/>
              </a:solidFill>
            </a:endParaRPr>
          </a:p>
        </p:txBody>
      </p:sp>
      <p:sp>
        <p:nvSpPr>
          <p:cNvPr id="29" name="TextBox 28">
            <a:extLst>
              <a:ext uri="{FF2B5EF4-FFF2-40B4-BE49-F238E27FC236}">
                <a16:creationId xmlns:a16="http://schemas.microsoft.com/office/drawing/2014/main" id="{3CDC20AE-0DCB-48C9-AD59-FB01BD53EC43}"/>
              </a:ext>
            </a:extLst>
          </p:cNvPr>
          <p:cNvSpPr txBox="1"/>
          <p:nvPr/>
        </p:nvSpPr>
        <p:spPr>
          <a:xfrm>
            <a:off x="355908" y="4383818"/>
            <a:ext cx="5643444" cy="1323439"/>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Examples include simple and exponential moving averages and Bollinger bands</a:t>
            </a:r>
          </a:p>
          <a:p>
            <a:pPr marL="342900" indent="-342900">
              <a:buFont typeface="Arial" panose="020B0604020202020204" pitchFamily="34" charset="0"/>
              <a:buChar char="•"/>
            </a:pPr>
            <a:endParaRPr lang="en-GB" sz="2000" dirty="0">
              <a:solidFill>
                <a:schemeClr val="bg1"/>
              </a:solidFill>
            </a:endParaRPr>
          </a:p>
          <a:p>
            <a:endParaRPr lang="en-US" sz="2000" dirty="0">
              <a:solidFill>
                <a:schemeClr val="bg1"/>
              </a:solidFill>
            </a:endParaRPr>
          </a:p>
        </p:txBody>
      </p:sp>
      <p:sp>
        <p:nvSpPr>
          <p:cNvPr id="31" name="TextBox 30">
            <a:extLst>
              <a:ext uri="{FF2B5EF4-FFF2-40B4-BE49-F238E27FC236}">
                <a16:creationId xmlns:a16="http://schemas.microsoft.com/office/drawing/2014/main" id="{602A76D5-CC95-4BAE-B508-D64321CC27EB}"/>
              </a:ext>
            </a:extLst>
          </p:cNvPr>
          <p:cNvSpPr txBox="1"/>
          <p:nvPr/>
        </p:nvSpPr>
        <p:spPr>
          <a:xfrm>
            <a:off x="5999351" y="4382006"/>
            <a:ext cx="5679705" cy="1323439"/>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defRPr/>
            </a:pPr>
            <a:r>
              <a:rPr lang="en-GB" sz="2000" dirty="0">
                <a:solidFill>
                  <a:schemeClr val="bg1"/>
                </a:solidFill>
              </a:rPr>
              <a:t>Examples include the relative strength index (RSI), Stochastic Oscillator and moving average convergence divergence (MACD).</a:t>
            </a:r>
          </a:p>
          <a:p>
            <a:pPr>
              <a:defRPr/>
            </a:pPr>
            <a:endParaRPr lang="en-GB" sz="2000" dirty="0">
              <a:solidFill>
                <a:schemeClr val="bg1"/>
              </a:solidFill>
            </a:endParaRPr>
          </a:p>
        </p:txBody>
      </p:sp>
      <p:sp>
        <p:nvSpPr>
          <p:cNvPr id="10" name="Title 1">
            <a:extLst>
              <a:ext uri="{FF2B5EF4-FFF2-40B4-BE49-F238E27FC236}">
                <a16:creationId xmlns:a16="http://schemas.microsoft.com/office/drawing/2014/main" id="{B2074E15-5DC4-4327-A2E2-01B4220A61B8}"/>
              </a:ext>
            </a:extLst>
          </p:cNvPr>
          <p:cNvSpPr txBox="1">
            <a:spLocks/>
          </p:cNvSpPr>
          <p:nvPr/>
        </p:nvSpPr>
        <p:spPr>
          <a:xfrm>
            <a:off x="128336" y="-6056"/>
            <a:ext cx="4958045" cy="7809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u="sng" dirty="0">
                <a:solidFill>
                  <a:schemeClr val="bg1"/>
                </a:solidFill>
              </a:rPr>
              <a:t>Technical Indicators</a:t>
            </a:r>
          </a:p>
        </p:txBody>
      </p:sp>
      <p:sp>
        <p:nvSpPr>
          <p:cNvPr id="11" name="TextBox 10">
            <a:extLst>
              <a:ext uri="{FF2B5EF4-FFF2-40B4-BE49-F238E27FC236}">
                <a16:creationId xmlns:a16="http://schemas.microsoft.com/office/drawing/2014/main" id="{44502B0F-627E-4994-B7BC-CA6D3EDF555D}"/>
              </a:ext>
            </a:extLst>
          </p:cNvPr>
          <p:cNvSpPr txBox="1"/>
          <p:nvPr/>
        </p:nvSpPr>
        <p:spPr>
          <a:xfrm>
            <a:off x="355909" y="1435667"/>
            <a:ext cx="11323147" cy="783193"/>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rPr>
              <a:t>Comparing different technical indicators is often the underlying principle behind many trading strategies.</a:t>
            </a:r>
            <a:endParaRPr lang="en-GB" sz="2000" b="1" dirty="0"/>
          </a:p>
        </p:txBody>
      </p:sp>
      <p:sp>
        <p:nvSpPr>
          <p:cNvPr id="12" name="TextBox 11">
            <a:extLst>
              <a:ext uri="{FF2B5EF4-FFF2-40B4-BE49-F238E27FC236}">
                <a16:creationId xmlns:a16="http://schemas.microsoft.com/office/drawing/2014/main" id="{DBF8151D-619D-476A-9169-F0071128770A}"/>
              </a:ext>
            </a:extLst>
          </p:cNvPr>
          <p:cNvSpPr txBox="1"/>
          <p:nvPr/>
        </p:nvSpPr>
        <p:spPr>
          <a:xfrm>
            <a:off x="355908" y="5849349"/>
            <a:ext cx="11323148" cy="783193"/>
          </a:xfrm>
          <a:prstGeom prst="round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b="1" dirty="0">
                <a:solidFill>
                  <a:schemeClr val="bg1"/>
                </a:solidFill>
              </a:rPr>
              <a:t>There are thousands of defined technical indicators that all have different features and can be useful dependent on the type of security being traded and the desired outcomes of the investor.</a:t>
            </a:r>
          </a:p>
        </p:txBody>
      </p:sp>
    </p:spTree>
    <p:extLst>
      <p:ext uri="{BB962C8B-B14F-4D97-AF65-F5344CB8AC3E}">
        <p14:creationId xmlns:p14="http://schemas.microsoft.com/office/powerpoint/2010/main" val="168124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1+#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1+#ppt_w/2"/>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0-#ppt_w/2"/>
                                          </p:val>
                                        </p:tav>
                                        <p:tav tm="100000">
                                          <p:val>
                                            <p:strVal val="#ppt_x"/>
                                          </p:val>
                                        </p:tav>
                                      </p:tavLst>
                                    </p:anim>
                                    <p:anim calcmode="lin" valueType="num">
                                      <p:cBhvr additive="base">
                                        <p:cTn id="6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3" grpId="0" animBg="1"/>
      <p:bldP spid="25" grpId="0" animBg="1"/>
      <p:bldP spid="27" grpId="0" animBg="1"/>
      <p:bldP spid="29" grpId="0" animBg="1"/>
      <p:bldP spid="31" grpId="0" animBg="1"/>
      <p:bldP spid="10" grpId="0"/>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6D25-3A43-4048-8C93-B740E317F790}"/>
              </a:ext>
            </a:extLst>
          </p:cNvPr>
          <p:cNvSpPr>
            <a:spLocks noGrp="1"/>
          </p:cNvSpPr>
          <p:nvPr>
            <p:ph type="title"/>
          </p:nvPr>
        </p:nvSpPr>
        <p:spPr>
          <a:xfrm>
            <a:off x="144378" y="0"/>
            <a:ext cx="8438147" cy="1012054"/>
          </a:xfrm>
        </p:spPr>
        <p:txBody>
          <a:bodyPr>
            <a:normAutofit/>
          </a:bodyPr>
          <a:lstStyle/>
          <a:p>
            <a:r>
              <a:rPr lang="en-GB" sz="4000" b="1" u="sng" dirty="0">
                <a:solidFill>
                  <a:schemeClr val="bg1"/>
                </a:solidFill>
              </a:rPr>
              <a:t>A few Common Overlay Indicators</a:t>
            </a:r>
          </a:p>
        </p:txBody>
      </p:sp>
      <p:sp>
        <p:nvSpPr>
          <p:cNvPr id="4" name="TextBox 3">
            <a:extLst>
              <a:ext uri="{FF2B5EF4-FFF2-40B4-BE49-F238E27FC236}">
                <a16:creationId xmlns:a16="http://schemas.microsoft.com/office/drawing/2014/main" id="{0C9B11F5-A29B-45C5-B441-4E91EB1EF988}"/>
              </a:ext>
            </a:extLst>
          </p:cNvPr>
          <p:cNvSpPr txBox="1"/>
          <p:nvPr/>
        </p:nvSpPr>
        <p:spPr>
          <a:xfrm>
            <a:off x="368239" y="3769780"/>
            <a:ext cx="1868934" cy="442674"/>
          </a:xfrm>
          <a:prstGeom prst="roundRect">
            <a:avLst/>
          </a:prstGeom>
          <a:solidFill>
            <a:srgbClr val="182B4C"/>
          </a:solidFill>
          <a:ln w="28575">
            <a:solidFill>
              <a:srgbClr val="FFFF00"/>
            </a:solidFill>
          </a:ln>
        </p:spPr>
        <p:txBody>
          <a:bodyPr wrap="square">
            <a:spAutoFit/>
          </a:bodyPr>
          <a:lstStyle/>
          <a:p>
            <a:r>
              <a:rPr lang="en-GB" sz="2000" b="1" dirty="0">
                <a:solidFill>
                  <a:schemeClr val="bg1"/>
                </a:solidFill>
              </a:rPr>
              <a:t>Bollinger Bands</a:t>
            </a:r>
          </a:p>
        </p:txBody>
      </p:sp>
      <p:sp>
        <p:nvSpPr>
          <p:cNvPr id="6" name="TextBox 5">
            <a:extLst>
              <a:ext uri="{FF2B5EF4-FFF2-40B4-BE49-F238E27FC236}">
                <a16:creationId xmlns:a16="http://schemas.microsoft.com/office/drawing/2014/main" id="{FB08B047-4DD8-4DA6-80D6-6D4525B0C823}"/>
              </a:ext>
            </a:extLst>
          </p:cNvPr>
          <p:cNvSpPr txBox="1"/>
          <p:nvPr/>
        </p:nvSpPr>
        <p:spPr>
          <a:xfrm>
            <a:off x="368239" y="4212454"/>
            <a:ext cx="11434012" cy="1938992"/>
          </a:xfrm>
          <a:prstGeom prst="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solidFill>
                  <a:schemeClr val="bg1"/>
                </a:solidFill>
              </a:rPr>
              <a:t> Bollinger Bands are a pair of bands that form an envelope and give a sense of the high and low values of the stock price. </a:t>
            </a:r>
          </a:p>
          <a:p>
            <a:endParaRPr lang="en-GB" sz="2000" dirty="0">
              <a:solidFill>
                <a:schemeClr val="bg1"/>
              </a:solidFill>
            </a:endParaRPr>
          </a:p>
          <a:p>
            <a:pPr marL="285750" indent="-285750">
              <a:buFont typeface="Arial" panose="020B0604020202020204" pitchFamily="34" charset="0"/>
              <a:buChar char="•"/>
            </a:pPr>
            <a:r>
              <a:rPr lang="en-GB" sz="2000" dirty="0">
                <a:solidFill>
                  <a:schemeClr val="bg1"/>
                </a:solidFill>
              </a:rPr>
              <a:t>They are calculated from a simple moving average with the upper and lower bands being calculated by respectively adding and subtracting a multiple of the standard deviation  to the simple moving average. Usually this multiple is 2</a:t>
            </a:r>
            <a:r>
              <a:rPr lang="en-GB" sz="1800" dirty="0">
                <a:solidFill>
                  <a:schemeClr val="bg1"/>
                </a:solidFill>
              </a:rPr>
              <a:t>.</a:t>
            </a:r>
          </a:p>
        </p:txBody>
      </p:sp>
      <p:sp>
        <p:nvSpPr>
          <p:cNvPr id="12" name="TextBox 11">
            <a:extLst>
              <a:ext uri="{FF2B5EF4-FFF2-40B4-BE49-F238E27FC236}">
                <a16:creationId xmlns:a16="http://schemas.microsoft.com/office/drawing/2014/main" id="{41D18351-4049-4581-99FC-E4C25F118CE5}"/>
              </a:ext>
            </a:extLst>
          </p:cNvPr>
          <p:cNvSpPr txBox="1"/>
          <p:nvPr/>
        </p:nvSpPr>
        <p:spPr>
          <a:xfrm>
            <a:off x="368239" y="1012054"/>
            <a:ext cx="4532235" cy="442674"/>
          </a:xfrm>
          <a:prstGeom prst="roundRect">
            <a:avLst/>
          </a:prstGeom>
          <a:solidFill>
            <a:srgbClr val="182B4C"/>
          </a:solidFill>
          <a:ln w="28575">
            <a:solidFill>
              <a:srgbClr val="FFFF00"/>
            </a:solidFill>
          </a:ln>
        </p:spPr>
        <p:txBody>
          <a:bodyPr wrap="square">
            <a:spAutoFit/>
          </a:bodyPr>
          <a:lstStyle/>
          <a:p>
            <a:r>
              <a:rPr lang="en-GB" sz="2000" b="1" dirty="0">
                <a:solidFill>
                  <a:schemeClr val="bg1"/>
                </a:solidFill>
              </a:rPr>
              <a:t>Simple and Exponential moving averages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7F3664-BB6B-4558-9FA8-4FF9A4F9871E}"/>
                  </a:ext>
                </a:extLst>
              </p:cNvPr>
              <p:cNvSpPr txBox="1"/>
              <p:nvPr/>
            </p:nvSpPr>
            <p:spPr>
              <a:xfrm>
                <a:off x="368239" y="1454728"/>
                <a:ext cx="11434012" cy="2093715"/>
              </a:xfrm>
              <a:prstGeom prst="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solidFill>
                      <a:schemeClr val="bg1"/>
                    </a:solidFill>
                  </a:rPr>
                  <a:t>Simple moving averages (SMA) with a lag of </a:t>
                </a:r>
                <a:r>
                  <a:rPr lang="en-GB" sz="2000" i="1" dirty="0">
                    <a:solidFill>
                      <a:schemeClr val="bg1"/>
                    </a:solidFill>
                  </a:rPr>
                  <a:t>n</a:t>
                </a:r>
                <a:r>
                  <a:rPr lang="en-GB" sz="2000" dirty="0">
                    <a:solidFill>
                      <a:schemeClr val="bg1"/>
                    </a:solidFill>
                  </a:rPr>
                  <a:t>  are overlays of the standard mean of the previous </a:t>
                </a:r>
                <a:r>
                  <a:rPr lang="en-GB" sz="2000" i="1" dirty="0">
                    <a:solidFill>
                      <a:schemeClr val="bg1"/>
                    </a:solidFill>
                  </a:rPr>
                  <a:t>n </a:t>
                </a:r>
                <a:r>
                  <a:rPr lang="en-GB" sz="2000" dirty="0">
                    <a:solidFill>
                      <a:schemeClr val="bg1"/>
                    </a:solidFill>
                  </a:rPr>
                  <a:t>values.</a:t>
                </a:r>
              </a:p>
              <a:p>
                <a:pPr marL="285750" indent="-285750">
                  <a:buFont typeface="Arial" panose="020B0604020202020204" pitchFamily="34" charset="0"/>
                  <a:buChar char="•"/>
                </a:pPr>
                <a:endParaRPr lang="en-GB" sz="2000" dirty="0">
                  <a:solidFill>
                    <a:schemeClr val="bg1"/>
                  </a:solidFill>
                </a:endParaRPr>
              </a:p>
              <a:p>
                <a:pPr marL="285750" indent="-285750">
                  <a:buFont typeface="Arial" panose="020B0604020202020204" pitchFamily="34" charset="0"/>
                  <a:buChar char="•"/>
                </a:pPr>
                <a:r>
                  <a:rPr lang="en-GB" sz="2000" dirty="0">
                    <a:solidFill>
                      <a:schemeClr val="bg1"/>
                    </a:solidFill>
                  </a:rPr>
                  <a:t>Exponential moving averages (EMA) with a lag of </a:t>
                </a:r>
                <a:r>
                  <a:rPr lang="en-GB" sz="2000" i="1" dirty="0">
                    <a:solidFill>
                      <a:schemeClr val="bg1"/>
                    </a:solidFill>
                  </a:rPr>
                  <a:t>n</a:t>
                </a:r>
                <a:r>
                  <a:rPr lang="en-GB" sz="2000" dirty="0">
                    <a:solidFill>
                      <a:schemeClr val="bg1"/>
                    </a:solidFill>
                  </a:rPr>
                  <a:t> are overlays of the exponentially weighted mean of the previous </a:t>
                </a:r>
                <a:r>
                  <a:rPr lang="en-GB" sz="2000" i="1" dirty="0">
                    <a:solidFill>
                      <a:schemeClr val="bg1"/>
                    </a:solidFill>
                  </a:rPr>
                  <a:t>n </a:t>
                </a:r>
                <a:r>
                  <a:rPr lang="en-GB" sz="2000" dirty="0">
                    <a:solidFill>
                      <a:schemeClr val="bg1"/>
                    </a:solidFill>
                  </a:rPr>
                  <a:t> values. The recursive formula for EMA calculations is given by:</a:t>
                </a:r>
              </a:p>
              <a:p>
                <a:pPr marL="285750" indent="-285750" algn="ctr">
                  <a:buFont typeface="Arial" panose="020B0604020202020204" pitchFamily="34" charset="0"/>
                  <a:buChar char="•"/>
                </a:pPr>
                <a14:m>
                  <m:oMath xmlns:m="http://schemas.openxmlformats.org/officeDocument/2006/math">
                    <m:r>
                      <a:rPr lang="en-GB" sz="2000" b="0" i="1" smtClean="0">
                        <a:solidFill>
                          <a:schemeClr val="bg1"/>
                        </a:solidFill>
                        <a:latin typeface="Cambria Math" panose="02040503050406030204" pitchFamily="18" charset="0"/>
                      </a:rPr>
                      <m:t>𝐸𝑀𝐴</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𝑡</m:t>
                        </m:r>
                      </m:e>
                    </m:d>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𝑃𝑟𝑖𝑐𝑒</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𝑡</m:t>
                        </m:r>
                        <m:r>
                          <a:rPr lang="en-GB" sz="2000" b="0" i="1" smtClean="0">
                            <a:solidFill>
                              <a:schemeClr val="bg1"/>
                            </a:solidFill>
                            <a:latin typeface="Cambria Math" panose="02040503050406030204" pitchFamily="18" charset="0"/>
                          </a:rPr>
                          <m:t>−1</m:t>
                        </m:r>
                      </m:e>
                    </m:d>
                    <m:r>
                      <a:rPr lang="en-GB" sz="2000" i="1">
                        <a:solidFill>
                          <a:schemeClr val="bg1"/>
                        </a:solidFill>
                        <a:latin typeface="Cambria Math" panose="02040503050406030204" pitchFamily="18" charset="0"/>
                        <a:ea typeface="Cambria Math" panose="02040503050406030204" pitchFamily="18" charset="0"/>
                      </a:rPr>
                      <m:t>×</m:t>
                    </m:r>
                    <m:r>
                      <a:rPr lang="en-GB" sz="2000" b="0" i="1" smtClean="0">
                        <a:solidFill>
                          <a:schemeClr val="bg1"/>
                        </a:solidFill>
                        <a:latin typeface="Cambria Math" panose="02040503050406030204" pitchFamily="18" charset="0"/>
                      </a:rPr>
                      <m:t>𝑘</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𝐸𝑀𝐴</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𝑡</m:t>
                        </m:r>
                        <m:r>
                          <a:rPr lang="en-GB" sz="2000" b="0" i="1" smtClean="0">
                            <a:solidFill>
                              <a:schemeClr val="bg1"/>
                            </a:solidFill>
                            <a:latin typeface="Cambria Math" panose="02040503050406030204" pitchFamily="18" charset="0"/>
                          </a:rPr>
                          <m:t>−1</m:t>
                        </m:r>
                      </m:e>
                    </m:d>
                    <m:r>
                      <a:rPr lang="en-GB" sz="2000" i="1">
                        <a:solidFill>
                          <a:schemeClr val="bg1"/>
                        </a:solidFill>
                        <a:latin typeface="Cambria Math" panose="02040503050406030204" pitchFamily="18" charset="0"/>
                        <a:ea typeface="Cambria Math" panose="02040503050406030204" pitchFamily="18" charset="0"/>
                      </a:rPr>
                      <m:t>×</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1−</m:t>
                        </m:r>
                        <m:r>
                          <a:rPr lang="en-GB" sz="2000" b="0" i="1" smtClean="0">
                            <a:solidFill>
                              <a:schemeClr val="bg1"/>
                            </a:solidFill>
                            <a:latin typeface="Cambria Math" panose="02040503050406030204" pitchFamily="18" charset="0"/>
                          </a:rPr>
                          <m:t>𝑘</m:t>
                        </m:r>
                      </m:e>
                    </m:d>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𝑘</m:t>
                    </m:r>
                    <m:r>
                      <a:rPr lang="en-GB" sz="2000" b="0" i="1" smtClean="0">
                        <a:solidFill>
                          <a:schemeClr val="bg1"/>
                        </a:solidFill>
                        <a:latin typeface="Cambria Math" panose="02040503050406030204" pitchFamily="18" charset="0"/>
                      </a:rPr>
                      <m:t>= </m:t>
                    </m:r>
                    <m:f>
                      <m:fPr>
                        <m:ctrlPr>
                          <a:rPr lang="en-GB" sz="2000" b="0" i="1" smtClean="0">
                            <a:solidFill>
                              <a:schemeClr val="bg1"/>
                            </a:solidFill>
                            <a:latin typeface="Cambria Math" panose="02040503050406030204" pitchFamily="18" charset="0"/>
                          </a:rPr>
                        </m:ctrlPr>
                      </m:fPr>
                      <m:num>
                        <m:r>
                          <a:rPr lang="en-GB" sz="2000" b="0" i="1" smtClean="0">
                            <a:solidFill>
                              <a:schemeClr val="bg1"/>
                            </a:solidFill>
                            <a:latin typeface="Cambria Math" panose="02040503050406030204" pitchFamily="18" charset="0"/>
                          </a:rPr>
                          <m:t>2</m:t>
                        </m:r>
                      </m:num>
                      <m:den>
                        <m:r>
                          <a:rPr lang="en-GB" sz="2000" b="0" i="1" smtClean="0">
                            <a:solidFill>
                              <a:schemeClr val="bg1"/>
                            </a:solidFill>
                            <a:latin typeface="Cambria Math" panose="02040503050406030204" pitchFamily="18" charset="0"/>
                          </a:rPr>
                          <m:t>𝑛</m:t>
                        </m:r>
                        <m:r>
                          <a:rPr lang="en-GB" sz="2000" b="0" i="1" smtClean="0">
                            <a:solidFill>
                              <a:schemeClr val="bg1"/>
                            </a:solidFill>
                            <a:latin typeface="Cambria Math" panose="02040503050406030204" pitchFamily="18" charset="0"/>
                          </a:rPr>
                          <m:t>+1</m:t>
                        </m:r>
                      </m:den>
                    </m:f>
                  </m:oMath>
                </a14:m>
                <a:endParaRPr lang="en-GB" sz="2000" dirty="0">
                  <a:solidFill>
                    <a:schemeClr val="bg1"/>
                  </a:solidFill>
                </a:endParaRPr>
              </a:p>
              <a:p>
                <a:pPr algn="ctr"/>
                <a:endParaRPr lang="en-GB" sz="2000" dirty="0">
                  <a:solidFill>
                    <a:schemeClr val="bg1"/>
                  </a:solidFill>
                </a:endParaRPr>
              </a:p>
            </p:txBody>
          </p:sp>
        </mc:Choice>
        <mc:Fallback xmlns="">
          <p:sp>
            <p:nvSpPr>
              <p:cNvPr id="13" name="TextBox 12">
                <a:extLst>
                  <a:ext uri="{FF2B5EF4-FFF2-40B4-BE49-F238E27FC236}">
                    <a16:creationId xmlns:a16="http://schemas.microsoft.com/office/drawing/2014/main" id="{677F3664-BB6B-4558-9FA8-4FF9A4F9871E}"/>
                  </a:ext>
                </a:extLst>
              </p:cNvPr>
              <p:cNvSpPr txBox="1">
                <a:spLocks noRot="1" noChangeAspect="1" noMove="1" noResize="1" noEditPoints="1" noAdjustHandles="1" noChangeArrowheads="1" noChangeShapeType="1" noTextEdit="1"/>
              </p:cNvSpPr>
              <p:nvPr/>
            </p:nvSpPr>
            <p:spPr>
              <a:xfrm>
                <a:off x="368239" y="1454728"/>
                <a:ext cx="11434012" cy="2093715"/>
              </a:xfrm>
              <a:prstGeom prst="rect">
                <a:avLst/>
              </a:prstGeom>
              <a:blipFill>
                <a:blip r:embed="rId2"/>
                <a:stretch>
                  <a:fillRect l="-372" t="-1149" r="-797"/>
                </a:stretch>
              </a:blipFill>
              <a:ln w="28575">
                <a:solidFill>
                  <a:srgbClr val="FFFF00"/>
                </a:solidFill>
              </a:ln>
            </p:spPr>
            <p:txBody>
              <a:bodyPr/>
              <a:lstStyle/>
              <a:p>
                <a:r>
                  <a:rPr lang="en-GB">
                    <a:noFill/>
                  </a:rPr>
                  <a:t> </a:t>
                </a:r>
              </a:p>
            </p:txBody>
          </p:sp>
        </mc:Fallback>
      </mc:AlternateContent>
    </p:spTree>
    <p:extLst>
      <p:ext uri="{BB962C8B-B14F-4D97-AF65-F5344CB8AC3E}">
        <p14:creationId xmlns:p14="http://schemas.microsoft.com/office/powerpoint/2010/main" val="142987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3">
                                            <p:bg/>
                                          </p:spTgt>
                                        </p:tgtEl>
                                        <p:attrNameLst>
                                          <p:attrName>style.visibility</p:attrName>
                                        </p:attrNameLst>
                                      </p:cBhvr>
                                      <p:to>
                                        <p:strVal val="visible"/>
                                      </p:to>
                                    </p:set>
                                    <p:anim calcmode="lin" valueType="num">
                                      <p:cBhvr additive="base">
                                        <p:cTn id="18" dur="500" fill="hold"/>
                                        <p:tgtEl>
                                          <p:spTgt spid="13">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13">
                                            <p:bg/>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 calcmode="lin" valueType="num">
                                      <p:cBhvr additive="base">
                                        <p:cTn id="30"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3">
                                            <p:txEl>
                                              <p:pRg st="3" end="3"/>
                                            </p:txEl>
                                          </p:spTgt>
                                        </p:tgtEl>
                                        <p:attrNameLst>
                                          <p:attrName>style.visibility</p:attrName>
                                        </p:attrNameLst>
                                      </p:cBhvr>
                                      <p:to>
                                        <p:strVal val="visible"/>
                                      </p:to>
                                    </p:set>
                                    <p:anim calcmode="lin" valueType="num">
                                      <p:cBhvr additive="base">
                                        <p:cTn id="36"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1+#ppt_w/2"/>
                                          </p:val>
                                        </p:tav>
                                        <p:tav tm="100000">
                                          <p:val>
                                            <p:strVal val="#ppt_x"/>
                                          </p:val>
                                        </p:tav>
                                      </p:tavLst>
                                    </p:anim>
                                    <p:anim calcmode="lin" valueType="num">
                                      <p:cBhvr additive="base">
                                        <p:cTn id="4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6">
                                            <p:bg/>
                                          </p:spTgt>
                                        </p:tgtEl>
                                        <p:attrNameLst>
                                          <p:attrName>style.visibility</p:attrName>
                                        </p:attrNameLst>
                                      </p:cBhvr>
                                      <p:to>
                                        <p:strVal val="visible"/>
                                      </p:to>
                                    </p:set>
                                    <p:anim calcmode="lin" valueType="num">
                                      <p:cBhvr additive="base">
                                        <p:cTn id="48" dur="500" fill="hold"/>
                                        <p:tgtEl>
                                          <p:spTgt spid="6">
                                            <p:bg/>
                                          </p:spTgt>
                                        </p:tgtEl>
                                        <p:attrNameLst>
                                          <p:attrName>ppt_x</p:attrName>
                                        </p:attrNameLst>
                                      </p:cBhvr>
                                      <p:tavLst>
                                        <p:tav tm="0">
                                          <p:val>
                                            <p:strVal val="1+#ppt_w/2"/>
                                          </p:val>
                                        </p:tav>
                                        <p:tav tm="100000">
                                          <p:val>
                                            <p:strVal val="#ppt_x"/>
                                          </p:val>
                                        </p:tav>
                                      </p:tavLst>
                                    </p:anim>
                                    <p:anim calcmode="lin" valueType="num">
                                      <p:cBhvr additive="base">
                                        <p:cTn id="49" dur="500" fill="hold"/>
                                        <p:tgtEl>
                                          <p:spTgt spid="6">
                                            <p:bg/>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6">
                                            <p:txEl>
                                              <p:pRg st="0" end="0"/>
                                            </p:txEl>
                                          </p:spTgt>
                                        </p:tgtEl>
                                        <p:attrNameLst>
                                          <p:attrName>style.visibility</p:attrName>
                                        </p:attrNameLst>
                                      </p:cBhvr>
                                      <p:to>
                                        <p:strVal val="visible"/>
                                      </p:to>
                                    </p:set>
                                    <p:anim calcmode="lin" valueType="num">
                                      <p:cBhvr additive="base">
                                        <p:cTn id="5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6">
                                            <p:txEl>
                                              <p:pRg st="2" end="2"/>
                                            </p:txEl>
                                          </p:spTgt>
                                        </p:tgtEl>
                                        <p:attrNameLst>
                                          <p:attrName>style.visibility</p:attrName>
                                        </p:attrNameLst>
                                      </p:cBhvr>
                                      <p:to>
                                        <p:strVal val="visible"/>
                                      </p:to>
                                    </p:set>
                                    <p:anim calcmode="lin" valueType="num">
                                      <p:cBhvr additive="base">
                                        <p:cTn id="60"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build="p" animBg="1"/>
      <p:bldP spid="12" grpId="0" animBg="1"/>
      <p:bldP spid="13"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6D25-3A43-4048-8C93-B740E317F790}"/>
              </a:ext>
            </a:extLst>
          </p:cNvPr>
          <p:cNvSpPr>
            <a:spLocks noGrp="1"/>
          </p:cNvSpPr>
          <p:nvPr>
            <p:ph type="title"/>
          </p:nvPr>
        </p:nvSpPr>
        <p:spPr>
          <a:xfrm>
            <a:off x="144378" y="0"/>
            <a:ext cx="8549196" cy="1012054"/>
          </a:xfrm>
        </p:spPr>
        <p:txBody>
          <a:bodyPr>
            <a:normAutofit/>
          </a:bodyPr>
          <a:lstStyle/>
          <a:p>
            <a:r>
              <a:rPr lang="en-GB" sz="4000" b="1" u="sng" dirty="0">
                <a:solidFill>
                  <a:schemeClr val="bg1"/>
                </a:solidFill>
              </a:rPr>
              <a:t>A few Common Oscillator Indicators</a:t>
            </a:r>
          </a:p>
        </p:txBody>
      </p:sp>
      <p:sp>
        <p:nvSpPr>
          <p:cNvPr id="7" name="TextBox 6">
            <a:extLst>
              <a:ext uri="{FF2B5EF4-FFF2-40B4-BE49-F238E27FC236}">
                <a16:creationId xmlns:a16="http://schemas.microsoft.com/office/drawing/2014/main" id="{71251E85-162F-4E47-970C-AF2D89509900}"/>
              </a:ext>
            </a:extLst>
          </p:cNvPr>
          <p:cNvSpPr txBox="1"/>
          <p:nvPr/>
        </p:nvSpPr>
        <p:spPr>
          <a:xfrm>
            <a:off x="368237" y="831227"/>
            <a:ext cx="3040786" cy="442674"/>
          </a:xfrm>
          <a:prstGeom prst="roundRect">
            <a:avLst/>
          </a:prstGeom>
          <a:solidFill>
            <a:srgbClr val="182B4C"/>
          </a:solidFill>
          <a:ln w="28575">
            <a:solidFill>
              <a:srgbClr val="FFFF00"/>
            </a:solidFill>
          </a:ln>
        </p:spPr>
        <p:txBody>
          <a:bodyPr wrap="square">
            <a:spAutoFit/>
          </a:bodyPr>
          <a:lstStyle/>
          <a:p>
            <a:r>
              <a:rPr lang="en-GB" sz="2000" b="1" dirty="0">
                <a:solidFill>
                  <a:schemeClr val="bg1"/>
                </a:solidFill>
              </a:rPr>
              <a:t>Relative Strength Index</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F6D2D1-6F44-4FAA-BC16-0AED3ADF2429}"/>
                  </a:ext>
                </a:extLst>
              </p:cNvPr>
              <p:cNvSpPr txBox="1"/>
              <p:nvPr/>
            </p:nvSpPr>
            <p:spPr>
              <a:xfrm>
                <a:off x="368237" y="1264740"/>
                <a:ext cx="11434011" cy="1005532"/>
              </a:xfrm>
              <a:prstGeom prst="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rPr>
                  <a:t>RSI </a:t>
                </a:r>
                <a:r>
                  <a:rPr lang="en-GB" sz="2000" dirty="0">
                    <a:solidFill>
                      <a:schemeClr val="bg1"/>
                    </a:solidFill>
                  </a:rPr>
                  <a:t>is an indicator that signals the extent to which a security is under or overbought.</a:t>
                </a:r>
                <a:endParaRPr lang="en-GB" sz="2000" i="1" dirty="0">
                  <a:solidFill>
                    <a:schemeClr val="bg1"/>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GB" sz="2000" b="0" i="1" smtClean="0">
                        <a:solidFill>
                          <a:schemeClr val="bg1"/>
                        </a:solidFill>
                        <a:latin typeface="Cambria Math" panose="02040503050406030204" pitchFamily="18" charset="0"/>
                      </a:rPr>
                      <m:t>𝑅𝑆𝐼</m:t>
                    </m:r>
                    <m:r>
                      <a:rPr lang="en-GB" sz="2000" b="0" i="1" smtClean="0">
                        <a:solidFill>
                          <a:schemeClr val="bg1"/>
                        </a:solidFill>
                        <a:latin typeface="Cambria Math" panose="02040503050406030204" pitchFamily="18" charset="0"/>
                      </a:rPr>
                      <m:t>=100 −</m:t>
                    </m:r>
                    <m:d>
                      <m:dPr>
                        <m:ctrlPr>
                          <a:rPr lang="en-GB" sz="2000" b="0" i="1" smtClean="0">
                            <a:solidFill>
                              <a:schemeClr val="bg1"/>
                            </a:solidFill>
                            <a:latin typeface="Cambria Math" panose="02040503050406030204" pitchFamily="18" charset="0"/>
                          </a:rPr>
                        </m:ctrlPr>
                      </m:dPr>
                      <m:e>
                        <m:f>
                          <m:fPr>
                            <m:ctrlPr>
                              <a:rPr lang="en-GB" sz="2000" b="0" i="1" smtClean="0">
                                <a:solidFill>
                                  <a:schemeClr val="bg1"/>
                                </a:solidFill>
                                <a:latin typeface="Cambria Math" panose="02040503050406030204" pitchFamily="18" charset="0"/>
                              </a:rPr>
                            </m:ctrlPr>
                          </m:fPr>
                          <m:num>
                            <m:r>
                              <a:rPr lang="en-GB" sz="2000" b="0" i="1" smtClean="0">
                                <a:solidFill>
                                  <a:schemeClr val="bg1"/>
                                </a:solidFill>
                                <a:latin typeface="Cambria Math" panose="02040503050406030204" pitchFamily="18" charset="0"/>
                              </a:rPr>
                              <m:t>100</m:t>
                            </m:r>
                          </m:num>
                          <m:den>
                            <m:r>
                              <a:rPr lang="en-GB" sz="2000" b="0" i="1" smtClean="0">
                                <a:solidFill>
                                  <a:schemeClr val="bg1"/>
                                </a:solidFill>
                                <a:latin typeface="Cambria Math" panose="02040503050406030204" pitchFamily="18" charset="0"/>
                              </a:rPr>
                              <m:t>1+</m:t>
                            </m:r>
                            <m:f>
                              <m:fPr>
                                <m:ctrlPr>
                                  <a:rPr lang="en-GB" sz="2000" b="0" i="1" smtClean="0">
                                    <a:solidFill>
                                      <a:schemeClr val="bg1"/>
                                    </a:solidFill>
                                    <a:latin typeface="Cambria Math" panose="02040503050406030204" pitchFamily="18" charset="0"/>
                                  </a:rPr>
                                </m:ctrlPr>
                              </m:fPr>
                              <m:num>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𝑎𝑣𝑒𝑟𝑎𝑔𝑒</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𝑜𝑓</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𝑔𝑎𝑖𝑛𝑠</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𝑜𝑣𝑒𝑟</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𝑛</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𝑝𝑟𝑒𝑣𝑖𝑜𝑢𝑠</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𝑣𝑎𝑙𝑠</m:t>
                                </m:r>
                              </m:num>
                              <m:den>
                                <m:r>
                                  <a:rPr lang="en-GB" sz="2000" i="1">
                                    <a:solidFill>
                                      <a:schemeClr val="bg1"/>
                                    </a:solidFill>
                                    <a:latin typeface="Cambria Math" panose="02040503050406030204" pitchFamily="18" charset="0"/>
                                  </a:rPr>
                                  <m:t> </m:t>
                                </m:r>
                                <m:r>
                                  <a:rPr lang="en-GB" sz="2000" i="1">
                                    <a:solidFill>
                                      <a:schemeClr val="bg1"/>
                                    </a:solidFill>
                                    <a:latin typeface="Cambria Math" panose="02040503050406030204" pitchFamily="18" charset="0"/>
                                  </a:rPr>
                                  <m:t>𝑎𝑣𝑒𝑟𝑎𝑔𝑒</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𝑜𝑓</m:t>
                                </m:r>
                                <m:r>
                                  <a:rPr lang="en-GB" sz="2000" i="1">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𝑙𝑜𝑠𝑠𝑒𝑠</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𝑜𝑣𝑒𝑟</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𝑛</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𝑝𝑟𝑒𝑣𝑖𝑜𝑢𝑠</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𝑣𝑎𝑙𝑠</m:t>
                                </m:r>
                                <m:r>
                                  <a:rPr lang="en-GB" sz="2000" i="1" smtClean="0">
                                    <a:solidFill>
                                      <a:schemeClr val="bg1"/>
                                    </a:solidFill>
                                    <a:latin typeface="Cambria Math" panose="02040503050406030204" pitchFamily="18" charset="0"/>
                                  </a:rPr>
                                  <m:t> </m:t>
                                </m:r>
                              </m:den>
                            </m:f>
                          </m:den>
                        </m:f>
                      </m:e>
                    </m:d>
                  </m:oMath>
                </a14:m>
                <a:r>
                  <a:rPr lang="en-GB" sz="2000" b="0" dirty="0">
                    <a:solidFill>
                      <a:schemeClr val="bg1"/>
                    </a:solidFill>
                  </a:rPr>
                  <a:t>%   (with lag parameter n commonly equal to 14)</a:t>
                </a:r>
              </a:p>
            </p:txBody>
          </p:sp>
        </mc:Choice>
        <mc:Fallback xmlns="">
          <p:sp>
            <p:nvSpPr>
              <p:cNvPr id="9" name="TextBox 8">
                <a:extLst>
                  <a:ext uri="{FF2B5EF4-FFF2-40B4-BE49-F238E27FC236}">
                    <a16:creationId xmlns:a16="http://schemas.microsoft.com/office/drawing/2014/main" id="{0AF6D2D1-6F44-4FAA-BC16-0AED3ADF2429}"/>
                  </a:ext>
                </a:extLst>
              </p:cNvPr>
              <p:cNvSpPr txBox="1">
                <a:spLocks noRot="1" noChangeAspect="1" noMove="1" noResize="1" noEditPoints="1" noAdjustHandles="1" noChangeArrowheads="1" noChangeShapeType="1" noTextEdit="1"/>
              </p:cNvSpPr>
              <p:nvPr/>
            </p:nvSpPr>
            <p:spPr>
              <a:xfrm>
                <a:off x="368237" y="1264740"/>
                <a:ext cx="11434011" cy="1005532"/>
              </a:xfrm>
              <a:prstGeom prst="rect">
                <a:avLst/>
              </a:prstGeom>
              <a:blipFill>
                <a:blip r:embed="rId2"/>
                <a:stretch>
                  <a:fillRect l="-372" t="-1765"/>
                </a:stretch>
              </a:blipFill>
              <a:ln w="28575">
                <a:solidFill>
                  <a:srgbClr val="FFFF00"/>
                </a:solidFill>
              </a:ln>
            </p:spPr>
            <p:txBody>
              <a:bodyPr/>
              <a:lstStyle/>
              <a:p>
                <a:r>
                  <a:rPr lang="en-GB">
                    <a:noFill/>
                  </a:rPr>
                  <a:t> </a:t>
                </a:r>
              </a:p>
            </p:txBody>
          </p:sp>
        </mc:Fallback>
      </mc:AlternateContent>
      <p:sp>
        <p:nvSpPr>
          <p:cNvPr id="8" name="TextBox 7">
            <a:extLst>
              <a:ext uri="{FF2B5EF4-FFF2-40B4-BE49-F238E27FC236}">
                <a16:creationId xmlns:a16="http://schemas.microsoft.com/office/drawing/2014/main" id="{A4A62C73-11B5-4508-9ADD-82436E97F8EB}"/>
              </a:ext>
            </a:extLst>
          </p:cNvPr>
          <p:cNvSpPr txBox="1"/>
          <p:nvPr/>
        </p:nvSpPr>
        <p:spPr>
          <a:xfrm>
            <a:off x="368236" y="2399339"/>
            <a:ext cx="2472615" cy="442674"/>
          </a:xfrm>
          <a:prstGeom prst="roundRect">
            <a:avLst/>
          </a:prstGeom>
          <a:solidFill>
            <a:srgbClr val="182B4C"/>
          </a:solidFill>
          <a:ln w="28575">
            <a:solidFill>
              <a:srgbClr val="FFFF00"/>
            </a:solidFill>
          </a:ln>
        </p:spPr>
        <p:txBody>
          <a:bodyPr wrap="square">
            <a:spAutoFit/>
          </a:bodyPr>
          <a:lstStyle/>
          <a:p>
            <a:r>
              <a:rPr lang="en-GB" sz="2000" b="1" dirty="0">
                <a:solidFill>
                  <a:schemeClr val="bg1"/>
                </a:solidFill>
              </a:rPr>
              <a:t>Stochastic Oscillators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AE48DE-E200-4FE6-9265-FA1CED111B6A}"/>
                  </a:ext>
                </a:extLst>
              </p:cNvPr>
              <p:cNvSpPr txBox="1"/>
              <p:nvPr/>
            </p:nvSpPr>
            <p:spPr>
              <a:xfrm>
                <a:off x="368236" y="2842013"/>
                <a:ext cx="11434011" cy="1805687"/>
              </a:xfrm>
              <a:prstGeom prst="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solidFill>
                      <a:schemeClr val="bg1"/>
                    </a:solidFill>
                    <a:latin typeface="Cambria Math" panose="02040503050406030204" pitchFamily="18" charset="0"/>
                  </a:rPr>
                  <a:t>The stochastic Oscillator is a popular momentum indicator that compares the closing price of a security to its previous price values.</a:t>
                </a:r>
              </a:p>
              <a:p>
                <a:pPr marL="285750" indent="-285750">
                  <a:buFont typeface="Arial" panose="020B0604020202020204" pitchFamily="34" charset="0"/>
                  <a:buChar char="•"/>
                </a:pPr>
                <a:r>
                  <a:rPr lang="en-GB" sz="2000" dirty="0">
                    <a:solidFill>
                      <a:schemeClr val="bg1"/>
                    </a:solidFill>
                    <a:latin typeface="Cambria Math" panose="02040503050406030204" pitchFamily="18" charset="0"/>
                  </a:rPr>
                  <a:t>Stochastic Oscillator value </a:t>
                </a:r>
                <a14:m>
                  <m:oMath xmlns:m="http://schemas.openxmlformats.org/officeDocument/2006/math">
                    <m:r>
                      <a:rPr lang="en-GB" sz="2000" b="0" i="1" smtClean="0">
                        <a:solidFill>
                          <a:schemeClr val="bg1"/>
                        </a:solidFill>
                        <a:latin typeface="Cambria Math" panose="02040503050406030204" pitchFamily="18" charset="0"/>
                      </a:rPr>
                      <m:t>=</m:t>
                    </m:r>
                    <m:f>
                      <m:fPr>
                        <m:ctrlPr>
                          <a:rPr lang="en-GB" sz="2000" b="0" i="1" smtClean="0">
                            <a:solidFill>
                              <a:schemeClr val="bg1"/>
                            </a:solidFill>
                            <a:latin typeface="Cambria Math" panose="02040503050406030204" pitchFamily="18" charset="0"/>
                          </a:rPr>
                        </m:ctrlPr>
                      </m:fPr>
                      <m:num>
                        <m:r>
                          <a:rPr lang="en-GB" sz="2000" b="0" i="1" smtClean="0">
                            <a:solidFill>
                              <a:schemeClr val="bg1"/>
                            </a:solidFill>
                            <a:latin typeface="Cambria Math" panose="02040503050406030204" pitchFamily="18" charset="0"/>
                          </a:rPr>
                          <m:t>𝐶</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𝐿</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𝑛</m:t>
                        </m:r>
                        <m:r>
                          <a:rPr lang="en-GB" sz="2000" b="0" i="1" smtClean="0">
                            <a:solidFill>
                              <a:schemeClr val="bg1"/>
                            </a:solidFill>
                            <a:latin typeface="Cambria Math" panose="02040503050406030204" pitchFamily="18" charset="0"/>
                          </a:rPr>
                          <m:t>)</m:t>
                        </m:r>
                      </m:num>
                      <m:den>
                        <m:r>
                          <a:rPr lang="en-GB" sz="2000" b="0" i="1" smtClean="0">
                            <a:solidFill>
                              <a:schemeClr val="bg1"/>
                            </a:solidFill>
                            <a:latin typeface="Cambria Math" panose="02040503050406030204" pitchFamily="18" charset="0"/>
                          </a:rPr>
                          <m:t>𝐻</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𝑛</m:t>
                            </m:r>
                          </m:e>
                        </m:d>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𝐿</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𝑛</m:t>
                            </m:r>
                          </m:e>
                        </m:d>
                      </m:den>
                    </m:f>
                    <m:r>
                      <a:rPr lang="en-GB" sz="2000" b="0" i="1" smtClean="0">
                        <a:solidFill>
                          <a:schemeClr val="bg1"/>
                        </a:solidFill>
                        <a:latin typeface="Cambria Math" panose="02040503050406030204" pitchFamily="18" charset="0"/>
                        <a:ea typeface="Cambria Math" panose="02040503050406030204" pitchFamily="18" charset="0"/>
                      </a:rPr>
                      <m:t>×100</m:t>
                    </m:r>
                    <m:r>
                      <a:rPr lang="en-GB" sz="2000" b="0" i="0" smtClean="0">
                        <a:solidFill>
                          <a:schemeClr val="bg1"/>
                        </a:solidFill>
                        <a:latin typeface="Cambria Math" panose="02040503050406030204" pitchFamily="18" charset="0"/>
                        <a:ea typeface="Cambria Math" panose="02040503050406030204" pitchFamily="18" charset="0"/>
                      </a:rPr>
                      <m:t>%</m:t>
                    </m:r>
                  </m:oMath>
                </a14:m>
                <a:endParaRPr lang="en-GB" sz="2000" dirty="0">
                  <a:solidFill>
                    <a:schemeClr val="bg1"/>
                  </a:solidFill>
                  <a:latin typeface="Cambria Math" panose="02040503050406030204" pitchFamily="18" charset="0"/>
                </a:endParaRPr>
              </a:p>
              <a:p>
                <a:pPr marL="285750" indent="-285750">
                  <a:buFont typeface="Arial" panose="020B0604020202020204" pitchFamily="34" charset="0"/>
                  <a:buChar char="•"/>
                </a:pPr>
                <a:r>
                  <a:rPr lang="en-GB" sz="2000" dirty="0">
                    <a:solidFill>
                      <a:schemeClr val="bg1"/>
                    </a:solidFill>
                    <a:latin typeface="Cambria Math" panose="02040503050406030204" pitchFamily="18" charset="0"/>
                  </a:rPr>
                  <a:t>Where </a:t>
                </a:r>
                <a:r>
                  <a:rPr lang="en-GB" sz="2000" i="1" dirty="0">
                    <a:solidFill>
                      <a:schemeClr val="bg1"/>
                    </a:solidFill>
                    <a:latin typeface="Cambria Math" panose="02040503050406030204" pitchFamily="18" charset="0"/>
                  </a:rPr>
                  <a:t>n</a:t>
                </a:r>
                <a:r>
                  <a:rPr lang="en-GB" sz="2000" dirty="0">
                    <a:solidFill>
                      <a:schemeClr val="bg1"/>
                    </a:solidFill>
                    <a:latin typeface="Cambria Math" panose="02040503050406030204" pitchFamily="18" charset="0"/>
                  </a:rPr>
                  <a:t> is a lag parameter, </a:t>
                </a:r>
                <a:r>
                  <a:rPr lang="en-GB" sz="2000" i="1" dirty="0">
                    <a:solidFill>
                      <a:schemeClr val="bg1"/>
                    </a:solidFill>
                    <a:latin typeface="Cambria Math" panose="02040503050406030204" pitchFamily="18" charset="0"/>
                  </a:rPr>
                  <a:t>H(n) </a:t>
                </a:r>
                <a:r>
                  <a:rPr lang="en-GB" sz="2000" dirty="0">
                    <a:solidFill>
                      <a:schemeClr val="bg1"/>
                    </a:solidFill>
                    <a:latin typeface="Cambria Math" panose="02040503050406030204" pitchFamily="18" charset="0"/>
                  </a:rPr>
                  <a:t>is the highest price in the last </a:t>
                </a:r>
                <a:r>
                  <a:rPr lang="en-GB" sz="2000" i="1" dirty="0">
                    <a:solidFill>
                      <a:schemeClr val="bg1"/>
                    </a:solidFill>
                    <a:latin typeface="Cambria Math" panose="02040503050406030204" pitchFamily="18" charset="0"/>
                  </a:rPr>
                  <a:t>n </a:t>
                </a:r>
                <a:r>
                  <a:rPr lang="en-GB" sz="2000" dirty="0">
                    <a:solidFill>
                      <a:schemeClr val="bg1"/>
                    </a:solidFill>
                    <a:latin typeface="Cambria Math" panose="02040503050406030204" pitchFamily="18" charset="0"/>
                  </a:rPr>
                  <a:t>days and </a:t>
                </a:r>
                <a:r>
                  <a:rPr lang="en-GB" sz="2000" i="1" dirty="0">
                    <a:solidFill>
                      <a:schemeClr val="bg1"/>
                    </a:solidFill>
                    <a:latin typeface="Cambria Math" panose="02040503050406030204" pitchFamily="18" charset="0"/>
                  </a:rPr>
                  <a:t>L(n) </a:t>
                </a:r>
                <a:r>
                  <a:rPr lang="en-GB" sz="2000" dirty="0">
                    <a:solidFill>
                      <a:schemeClr val="bg1"/>
                    </a:solidFill>
                    <a:latin typeface="Cambria Math" panose="02040503050406030204" pitchFamily="18" charset="0"/>
                  </a:rPr>
                  <a:t>is the lowest price in the last n days and C is the close price.</a:t>
                </a:r>
              </a:p>
            </p:txBody>
          </p:sp>
        </mc:Choice>
        <mc:Fallback xmlns="">
          <p:sp>
            <p:nvSpPr>
              <p:cNvPr id="11" name="TextBox 10">
                <a:extLst>
                  <a:ext uri="{FF2B5EF4-FFF2-40B4-BE49-F238E27FC236}">
                    <a16:creationId xmlns:a16="http://schemas.microsoft.com/office/drawing/2014/main" id="{10AE48DE-E200-4FE6-9265-FA1CED111B6A}"/>
                  </a:ext>
                </a:extLst>
              </p:cNvPr>
              <p:cNvSpPr txBox="1">
                <a:spLocks noRot="1" noChangeAspect="1" noMove="1" noResize="1" noEditPoints="1" noAdjustHandles="1" noChangeArrowheads="1" noChangeShapeType="1" noTextEdit="1"/>
              </p:cNvSpPr>
              <p:nvPr/>
            </p:nvSpPr>
            <p:spPr>
              <a:xfrm>
                <a:off x="368236" y="2842013"/>
                <a:ext cx="11434011" cy="1805687"/>
              </a:xfrm>
              <a:prstGeom prst="rect">
                <a:avLst/>
              </a:prstGeom>
              <a:blipFill>
                <a:blip r:embed="rId3"/>
                <a:stretch>
                  <a:fillRect l="-372" t="-997" b="-3987"/>
                </a:stretch>
              </a:blipFill>
              <a:ln w="28575">
                <a:solidFill>
                  <a:srgbClr val="FFFF00"/>
                </a:solidFill>
              </a:ln>
            </p:spPr>
            <p:txBody>
              <a:bodyPr/>
              <a:lstStyle/>
              <a:p>
                <a:r>
                  <a:rPr lang="en-GB">
                    <a:noFill/>
                  </a:rPr>
                  <a:t> </a:t>
                </a:r>
              </a:p>
            </p:txBody>
          </p:sp>
        </mc:Fallback>
      </mc:AlternateContent>
      <p:sp>
        <p:nvSpPr>
          <p:cNvPr id="13" name="TextBox 12">
            <a:extLst>
              <a:ext uri="{FF2B5EF4-FFF2-40B4-BE49-F238E27FC236}">
                <a16:creationId xmlns:a16="http://schemas.microsoft.com/office/drawing/2014/main" id="{2F236AD3-5842-4D3F-9516-1E1548EDC6CC}"/>
              </a:ext>
            </a:extLst>
          </p:cNvPr>
          <p:cNvSpPr txBox="1"/>
          <p:nvPr/>
        </p:nvSpPr>
        <p:spPr>
          <a:xfrm>
            <a:off x="368237" y="4776768"/>
            <a:ext cx="3834794" cy="442674"/>
          </a:xfrm>
          <a:prstGeom prst="roundRect">
            <a:avLst/>
          </a:prstGeom>
          <a:solidFill>
            <a:srgbClr val="182B4C"/>
          </a:solidFill>
          <a:ln w="28575">
            <a:solidFill>
              <a:srgbClr val="FFFF00"/>
            </a:solidFill>
          </a:ln>
        </p:spPr>
        <p:txBody>
          <a:bodyPr wrap="square">
            <a:spAutoFit/>
          </a:bodyPr>
          <a:lstStyle/>
          <a:p>
            <a:r>
              <a:rPr lang="en-GB" sz="2000" b="1" dirty="0">
                <a:solidFill>
                  <a:schemeClr val="bg1"/>
                </a:solidFill>
              </a:rPr>
              <a:t>Stochastic Relative Strength Index</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7B502F1-D129-4DB5-ABD4-24A121F51B27}"/>
                  </a:ext>
                </a:extLst>
              </p:cNvPr>
              <p:cNvSpPr txBox="1"/>
              <p:nvPr/>
            </p:nvSpPr>
            <p:spPr>
              <a:xfrm>
                <a:off x="368237" y="5219442"/>
                <a:ext cx="11434011" cy="1190134"/>
              </a:xfrm>
              <a:prstGeom prst="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solidFill>
                      <a:schemeClr val="bg1"/>
                    </a:solidFill>
                    <a:latin typeface="Cambria Math" panose="02040503050406030204" pitchFamily="18" charset="0"/>
                  </a:rPr>
                  <a:t>The </a:t>
                </a:r>
                <a:r>
                  <a:rPr lang="en-GB" sz="2000" dirty="0" err="1">
                    <a:solidFill>
                      <a:schemeClr val="bg1"/>
                    </a:solidFill>
                    <a:latin typeface="Cambria Math" panose="02040503050406030204" pitchFamily="18" charset="0"/>
                  </a:rPr>
                  <a:t>StochRSI</a:t>
                </a:r>
                <a:r>
                  <a:rPr lang="en-GB" sz="2000" dirty="0">
                    <a:solidFill>
                      <a:schemeClr val="bg1"/>
                    </a:solidFill>
                    <a:latin typeface="Cambria Math" panose="02040503050406030204" pitchFamily="18" charset="0"/>
                  </a:rPr>
                  <a:t> combines the two above indicators by taking the stochastic oscillator of </a:t>
                </a:r>
                <a:r>
                  <a:rPr lang="en-GB" sz="2000" i="1" dirty="0">
                    <a:solidFill>
                      <a:schemeClr val="bg1"/>
                    </a:solidFill>
                    <a:latin typeface="Cambria Math" panose="02040503050406030204" pitchFamily="18" charset="0"/>
                  </a:rPr>
                  <a:t>n</a:t>
                </a:r>
                <a:r>
                  <a:rPr lang="en-GB" sz="2000" dirty="0">
                    <a:solidFill>
                      <a:schemeClr val="bg1"/>
                    </a:solidFill>
                    <a:latin typeface="Cambria Math" panose="02040503050406030204" pitchFamily="18" charset="0"/>
                  </a:rPr>
                  <a:t> previous RSI values.</a:t>
                </a:r>
              </a:p>
              <a:p>
                <a:pPr marL="285750" indent="-285750">
                  <a:buFont typeface="Arial" panose="020B0604020202020204" pitchFamily="34" charset="0"/>
                  <a:buChar char="•"/>
                </a:pPr>
                <a:r>
                  <a:rPr lang="en-GB" sz="2000" dirty="0" err="1">
                    <a:solidFill>
                      <a:schemeClr val="bg1"/>
                    </a:solidFill>
                    <a:latin typeface="Cambria Math" panose="02040503050406030204" pitchFamily="18" charset="0"/>
                  </a:rPr>
                  <a:t>StochRSI</a:t>
                </a:r>
                <a:r>
                  <a:rPr lang="en-GB" sz="2000" dirty="0">
                    <a:solidFill>
                      <a:schemeClr val="bg1"/>
                    </a:solidFill>
                    <a:latin typeface="Cambria Math" panose="02040503050406030204" pitchFamily="18" charset="0"/>
                  </a:rPr>
                  <a:t> value </a:t>
                </a:r>
                <a14:m>
                  <m:oMath xmlns:m="http://schemas.openxmlformats.org/officeDocument/2006/math">
                    <m:r>
                      <a:rPr lang="en-GB" sz="2000" b="0" i="1" smtClean="0">
                        <a:solidFill>
                          <a:schemeClr val="bg1"/>
                        </a:solidFill>
                        <a:latin typeface="Cambria Math" panose="02040503050406030204" pitchFamily="18" charset="0"/>
                      </a:rPr>
                      <m:t>=</m:t>
                    </m:r>
                    <m:f>
                      <m:fPr>
                        <m:ctrlPr>
                          <a:rPr lang="en-GB" sz="2000" b="0" i="1" smtClean="0">
                            <a:solidFill>
                              <a:schemeClr val="bg1"/>
                            </a:solidFill>
                            <a:latin typeface="Cambria Math" panose="02040503050406030204" pitchFamily="18" charset="0"/>
                          </a:rPr>
                        </m:ctrlPr>
                      </m:fPr>
                      <m:num>
                        <m:r>
                          <a:rPr lang="en-GB" sz="2000" b="0" i="1" smtClean="0">
                            <a:solidFill>
                              <a:schemeClr val="bg1"/>
                            </a:solidFill>
                            <a:latin typeface="Cambria Math" panose="02040503050406030204" pitchFamily="18" charset="0"/>
                          </a:rPr>
                          <m:t>𝐶</m:t>
                        </m:r>
                        <m:r>
                          <a:rPr lang="en-GB" sz="2000" b="0" i="1" smtClean="0">
                            <a:solidFill>
                              <a:schemeClr val="bg1"/>
                            </a:solidFill>
                            <a:latin typeface="Cambria Math" panose="02040503050406030204" pitchFamily="18" charset="0"/>
                          </a:rPr>
                          <m:t> −</m:t>
                        </m:r>
                        <m:r>
                          <a:rPr lang="en-GB" sz="2000" b="0" i="1" smtClean="0">
                            <a:solidFill>
                              <a:schemeClr val="bg1"/>
                            </a:solidFill>
                            <a:latin typeface="Cambria Math" panose="02040503050406030204" pitchFamily="18" charset="0"/>
                          </a:rPr>
                          <m:t>𝑀𝐼𝑁</m:t>
                        </m:r>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𝑅𝑆𝐼</m:t>
                        </m:r>
                        <m:r>
                          <a:rPr lang="en-GB" sz="2000" b="0" i="1" smtClean="0">
                            <a:solidFill>
                              <a:schemeClr val="bg1"/>
                            </a:solidFill>
                            <a:latin typeface="Cambria Math" panose="02040503050406030204" pitchFamily="18" charset="0"/>
                          </a:rPr>
                          <m:t>)</m:t>
                        </m:r>
                      </m:num>
                      <m:den>
                        <m:r>
                          <a:rPr lang="en-GB" sz="2000" b="0" i="1" smtClean="0">
                            <a:solidFill>
                              <a:schemeClr val="bg1"/>
                            </a:solidFill>
                            <a:latin typeface="Cambria Math" panose="02040503050406030204" pitchFamily="18" charset="0"/>
                          </a:rPr>
                          <m:t>𝑀𝐴𝑋</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𝑅𝑆𝐼</m:t>
                            </m:r>
                          </m:e>
                        </m:d>
                        <m:r>
                          <a:rPr lang="en-GB" sz="2000" b="0" i="1" smtClean="0">
                            <a:solidFill>
                              <a:schemeClr val="bg1"/>
                            </a:solidFill>
                            <a:latin typeface="Cambria Math" panose="02040503050406030204" pitchFamily="18" charset="0"/>
                          </a:rPr>
                          <m:t>−</m:t>
                        </m:r>
                        <m:r>
                          <a:rPr lang="en-GB" sz="2000" b="0" i="1" smtClean="0">
                            <a:solidFill>
                              <a:schemeClr val="bg1"/>
                            </a:solidFill>
                            <a:latin typeface="Cambria Math" panose="02040503050406030204" pitchFamily="18" charset="0"/>
                          </a:rPr>
                          <m:t>𝑀𝐼𝑁</m:t>
                        </m:r>
                        <m:d>
                          <m:dPr>
                            <m:ctrlPr>
                              <a:rPr lang="en-GB" sz="2000" b="0" i="1" smtClean="0">
                                <a:solidFill>
                                  <a:schemeClr val="bg1"/>
                                </a:solidFill>
                                <a:latin typeface="Cambria Math" panose="02040503050406030204" pitchFamily="18" charset="0"/>
                              </a:rPr>
                            </m:ctrlPr>
                          </m:dPr>
                          <m:e>
                            <m:r>
                              <a:rPr lang="en-GB" sz="2000" b="0" i="1" smtClean="0">
                                <a:solidFill>
                                  <a:schemeClr val="bg1"/>
                                </a:solidFill>
                                <a:latin typeface="Cambria Math" panose="02040503050406030204" pitchFamily="18" charset="0"/>
                              </a:rPr>
                              <m:t>𝑅𝑆𝐼</m:t>
                            </m:r>
                          </m:e>
                        </m:d>
                      </m:den>
                    </m:f>
                    <m:r>
                      <a:rPr lang="en-GB" sz="2000" b="0" i="1" smtClean="0">
                        <a:solidFill>
                          <a:schemeClr val="bg1"/>
                        </a:solidFill>
                        <a:latin typeface="Cambria Math" panose="02040503050406030204" pitchFamily="18" charset="0"/>
                        <a:ea typeface="Cambria Math" panose="02040503050406030204" pitchFamily="18" charset="0"/>
                      </a:rPr>
                      <m:t>×100</m:t>
                    </m:r>
                    <m:r>
                      <a:rPr lang="en-GB" sz="2000" b="0" i="0" smtClean="0">
                        <a:solidFill>
                          <a:schemeClr val="bg1"/>
                        </a:solidFill>
                        <a:latin typeface="Cambria Math" panose="02040503050406030204" pitchFamily="18" charset="0"/>
                        <a:ea typeface="Cambria Math" panose="02040503050406030204" pitchFamily="18" charset="0"/>
                      </a:rPr>
                      <m:t>%</m:t>
                    </m:r>
                  </m:oMath>
                </a14:m>
                <a:r>
                  <a:rPr lang="en-GB" sz="2000">
                    <a:solidFill>
                      <a:schemeClr val="bg1"/>
                    </a:solidFill>
                    <a:latin typeface="Cambria Math" panose="02040503050406030204" pitchFamily="18" charset="0"/>
                  </a:rPr>
                  <a:t> </a:t>
                </a:r>
                <a:endParaRPr lang="en-GB" sz="2000" dirty="0">
                  <a:solidFill>
                    <a:schemeClr val="bg1"/>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37B502F1-D129-4DB5-ABD4-24A121F51B27}"/>
                  </a:ext>
                </a:extLst>
              </p:cNvPr>
              <p:cNvSpPr txBox="1">
                <a:spLocks noRot="1" noChangeAspect="1" noMove="1" noResize="1" noEditPoints="1" noAdjustHandles="1" noChangeArrowheads="1" noChangeShapeType="1" noTextEdit="1"/>
              </p:cNvSpPr>
              <p:nvPr/>
            </p:nvSpPr>
            <p:spPr>
              <a:xfrm>
                <a:off x="368237" y="5219442"/>
                <a:ext cx="11434011" cy="1190134"/>
              </a:xfrm>
              <a:prstGeom prst="rect">
                <a:avLst/>
              </a:prstGeom>
              <a:blipFill>
                <a:blip r:embed="rId4"/>
                <a:stretch>
                  <a:fillRect l="-372" t="-1500"/>
                </a:stretch>
              </a:blipFill>
              <a:ln w="28575">
                <a:solidFill>
                  <a:srgbClr val="FFFF00"/>
                </a:solidFill>
              </a:ln>
            </p:spPr>
            <p:txBody>
              <a:bodyPr/>
              <a:lstStyle/>
              <a:p>
                <a:r>
                  <a:rPr lang="en-GB">
                    <a:noFill/>
                  </a:rPr>
                  <a:t> </a:t>
                </a:r>
              </a:p>
            </p:txBody>
          </p:sp>
        </mc:Fallback>
      </mc:AlternateContent>
    </p:spTree>
    <p:extLst>
      <p:ext uri="{BB962C8B-B14F-4D97-AF65-F5344CB8AC3E}">
        <p14:creationId xmlns:p14="http://schemas.microsoft.com/office/powerpoint/2010/main" val="97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9">
                                            <p:bg/>
                                          </p:spTgt>
                                        </p:tgtEl>
                                        <p:attrNameLst>
                                          <p:attrName>style.visibility</p:attrName>
                                        </p:attrNameLst>
                                      </p:cBhvr>
                                      <p:to>
                                        <p:strVal val="visible"/>
                                      </p:to>
                                    </p:set>
                                    <p:anim calcmode="lin" valueType="num">
                                      <p:cBhvr additive="base">
                                        <p:cTn id="18" dur="500" fill="hold"/>
                                        <p:tgtEl>
                                          <p:spTgt spid="9">
                                            <p:bg/>
                                          </p:spTgt>
                                        </p:tgtEl>
                                        <p:attrNameLst>
                                          <p:attrName>ppt_x</p:attrName>
                                        </p:attrNameLst>
                                      </p:cBhvr>
                                      <p:tavLst>
                                        <p:tav tm="0">
                                          <p:val>
                                            <p:strVal val="1+#ppt_w/2"/>
                                          </p:val>
                                        </p:tav>
                                        <p:tav tm="100000">
                                          <p:val>
                                            <p:strVal val="#ppt_x"/>
                                          </p:val>
                                        </p:tav>
                                      </p:tavLst>
                                    </p:anim>
                                    <p:anim calcmode="lin" valueType="num">
                                      <p:cBhvr additive="base">
                                        <p:cTn id="19" dur="500" fill="hold"/>
                                        <p:tgtEl>
                                          <p:spTgt spid="9">
                                            <p:bg/>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 calcmode="lin" valueType="num">
                                      <p:cBhvr additive="base">
                                        <p:cTn id="30" dur="500" fill="hold"/>
                                        <p:tgtEl>
                                          <p:spTgt spid="9">
                                            <p:txEl>
                                              <p:pRg st="1" end="1"/>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0-#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1">
                                            <p:bg/>
                                          </p:spTgt>
                                        </p:tgtEl>
                                        <p:attrNameLst>
                                          <p:attrName>style.visibility</p:attrName>
                                        </p:attrNameLst>
                                      </p:cBhvr>
                                      <p:to>
                                        <p:strVal val="visible"/>
                                      </p:to>
                                    </p:set>
                                    <p:anim calcmode="lin" valueType="num">
                                      <p:cBhvr additive="base">
                                        <p:cTn id="42" dur="500" fill="hold"/>
                                        <p:tgtEl>
                                          <p:spTgt spid="11">
                                            <p:bg/>
                                          </p:spTgt>
                                        </p:tgtEl>
                                        <p:attrNameLst>
                                          <p:attrName>ppt_x</p:attrName>
                                        </p:attrNameLst>
                                      </p:cBhvr>
                                      <p:tavLst>
                                        <p:tav tm="0">
                                          <p:val>
                                            <p:strVal val="0-#ppt_w/2"/>
                                          </p:val>
                                        </p:tav>
                                        <p:tav tm="100000">
                                          <p:val>
                                            <p:strVal val="#ppt_x"/>
                                          </p:val>
                                        </p:tav>
                                      </p:tavLst>
                                    </p:anim>
                                    <p:anim calcmode="lin" valueType="num">
                                      <p:cBhvr additive="base">
                                        <p:cTn id="43" dur="500" fill="hold"/>
                                        <p:tgtEl>
                                          <p:spTgt spid="11">
                                            <p:bg/>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1">
                                            <p:txEl>
                                              <p:pRg st="0" end="0"/>
                                            </p:txEl>
                                          </p:spTgt>
                                        </p:tgtEl>
                                        <p:attrNameLst>
                                          <p:attrName>style.visibility</p:attrName>
                                        </p:attrNameLst>
                                      </p:cBhvr>
                                      <p:to>
                                        <p:strVal val="visible"/>
                                      </p:to>
                                    </p:set>
                                    <p:anim calcmode="lin" valueType="num">
                                      <p:cBhvr additive="base">
                                        <p:cTn id="48"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1">
                                            <p:txEl>
                                              <p:pRg st="1" end="1"/>
                                            </p:txEl>
                                          </p:spTgt>
                                        </p:tgtEl>
                                        <p:attrNameLst>
                                          <p:attrName>style.visibility</p:attrName>
                                        </p:attrNameLst>
                                      </p:cBhvr>
                                      <p:to>
                                        <p:strVal val="visible"/>
                                      </p:to>
                                    </p:set>
                                    <p:anim calcmode="lin" valueType="num">
                                      <p:cBhvr additive="base">
                                        <p:cTn id="54"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11">
                                            <p:txEl>
                                              <p:pRg st="2" end="2"/>
                                            </p:txEl>
                                          </p:spTgt>
                                        </p:tgtEl>
                                        <p:attrNameLst>
                                          <p:attrName>style.visibility</p:attrName>
                                        </p:attrNameLst>
                                      </p:cBhvr>
                                      <p:to>
                                        <p:strVal val="visible"/>
                                      </p:to>
                                    </p:set>
                                    <p:anim calcmode="lin" valueType="num">
                                      <p:cBhvr additive="base">
                                        <p:cTn id="60"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fill="hold"/>
                                        <p:tgtEl>
                                          <p:spTgt spid="13"/>
                                        </p:tgtEl>
                                        <p:attrNameLst>
                                          <p:attrName>ppt_x</p:attrName>
                                        </p:attrNameLst>
                                      </p:cBhvr>
                                      <p:tavLst>
                                        <p:tav tm="0">
                                          <p:val>
                                            <p:strVal val="1+#ppt_w/2"/>
                                          </p:val>
                                        </p:tav>
                                        <p:tav tm="100000">
                                          <p:val>
                                            <p:strVal val="#ppt_x"/>
                                          </p:val>
                                        </p:tav>
                                      </p:tavLst>
                                    </p:anim>
                                    <p:anim calcmode="lin" valueType="num">
                                      <p:cBhvr additive="base">
                                        <p:cTn id="67"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14">
                                            <p:bg/>
                                          </p:spTgt>
                                        </p:tgtEl>
                                        <p:attrNameLst>
                                          <p:attrName>style.visibility</p:attrName>
                                        </p:attrNameLst>
                                      </p:cBhvr>
                                      <p:to>
                                        <p:strVal val="visible"/>
                                      </p:to>
                                    </p:set>
                                    <p:anim calcmode="lin" valueType="num">
                                      <p:cBhvr additive="base">
                                        <p:cTn id="72" dur="500" fill="hold"/>
                                        <p:tgtEl>
                                          <p:spTgt spid="14">
                                            <p:bg/>
                                          </p:spTgt>
                                        </p:tgtEl>
                                        <p:attrNameLst>
                                          <p:attrName>ppt_x</p:attrName>
                                        </p:attrNameLst>
                                      </p:cBhvr>
                                      <p:tavLst>
                                        <p:tav tm="0">
                                          <p:val>
                                            <p:strVal val="1+#ppt_w/2"/>
                                          </p:val>
                                        </p:tav>
                                        <p:tav tm="100000">
                                          <p:val>
                                            <p:strVal val="#ppt_x"/>
                                          </p:val>
                                        </p:tav>
                                      </p:tavLst>
                                    </p:anim>
                                    <p:anim calcmode="lin" valueType="num">
                                      <p:cBhvr additive="base">
                                        <p:cTn id="73" dur="500" fill="hold"/>
                                        <p:tgtEl>
                                          <p:spTgt spid="14">
                                            <p:bg/>
                                          </p:spTgt>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14">
                                            <p:txEl>
                                              <p:pRg st="0" end="0"/>
                                            </p:txEl>
                                          </p:spTgt>
                                        </p:tgtEl>
                                        <p:attrNameLst>
                                          <p:attrName>style.visibility</p:attrName>
                                        </p:attrNameLst>
                                      </p:cBhvr>
                                      <p:to>
                                        <p:strVal val="visible"/>
                                      </p:to>
                                    </p:set>
                                    <p:anim calcmode="lin" valueType="num">
                                      <p:cBhvr additive="base">
                                        <p:cTn id="7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14">
                                            <p:txEl>
                                              <p:pRg st="1" end="1"/>
                                            </p:txEl>
                                          </p:spTgt>
                                        </p:tgtEl>
                                        <p:attrNameLst>
                                          <p:attrName>style.visibility</p:attrName>
                                        </p:attrNameLst>
                                      </p:cBhvr>
                                      <p:to>
                                        <p:strVal val="visible"/>
                                      </p:to>
                                    </p:set>
                                    <p:anim calcmode="lin" valueType="num">
                                      <p:cBhvr additive="base">
                                        <p:cTn id="84" dur="500" fill="hold"/>
                                        <p:tgtEl>
                                          <p:spTgt spid="14">
                                            <p:txEl>
                                              <p:pRg st="1" end="1"/>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1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build="p" animBg="1"/>
      <p:bldP spid="8" grpId="0" animBg="1"/>
      <p:bldP spid="11" grpId="0" build="p" animBg="1"/>
      <p:bldP spid="13" grpId="0" animBg="1"/>
      <p:bldP spid="14"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F80F008-C17C-401D-97B8-46B9938303D1}"/>
              </a:ext>
            </a:extLst>
          </p:cNvPr>
          <p:cNvSpPr txBox="1"/>
          <p:nvPr/>
        </p:nvSpPr>
        <p:spPr>
          <a:xfrm>
            <a:off x="355908" y="856194"/>
            <a:ext cx="11323147" cy="442674"/>
          </a:xfrm>
          <a:prstGeom prst="roundRect">
            <a:avLst/>
          </a:prstGeom>
          <a:solidFill>
            <a:srgbClr val="182B4C"/>
          </a:solidFill>
          <a:ln w="28575">
            <a:solidFill>
              <a:srgbClr val="FFFF00"/>
            </a:solidFill>
          </a:ln>
        </p:spPr>
        <p:txBody>
          <a:bodyPr wrap="square">
            <a:spAutoFit/>
          </a:bodyPr>
          <a:lstStyle/>
          <a:p>
            <a:r>
              <a:rPr lang="en-GB" sz="2000" b="1" dirty="0">
                <a:solidFill>
                  <a:schemeClr val="bg1"/>
                </a:solidFill>
              </a:rPr>
              <a:t>Once we have coded a strategy we want to measure its performance during </a:t>
            </a:r>
            <a:r>
              <a:rPr lang="en-GB" sz="2000" b="1" dirty="0" err="1">
                <a:solidFill>
                  <a:schemeClr val="bg1"/>
                </a:solidFill>
              </a:rPr>
              <a:t>backtesting</a:t>
            </a:r>
            <a:r>
              <a:rPr lang="en-GB" sz="2000" b="1" dirty="0">
                <a:solidFill>
                  <a:schemeClr val="bg1"/>
                </a:solidFill>
              </a:rPr>
              <a:t>.</a:t>
            </a:r>
          </a:p>
        </p:txBody>
      </p:sp>
      <p:sp>
        <p:nvSpPr>
          <p:cNvPr id="21" name="TextBox 20">
            <a:extLst>
              <a:ext uri="{FF2B5EF4-FFF2-40B4-BE49-F238E27FC236}">
                <a16:creationId xmlns:a16="http://schemas.microsoft.com/office/drawing/2014/main" id="{E782CDDB-DBDC-4295-A162-0EB941D4873E}"/>
              </a:ext>
            </a:extLst>
          </p:cNvPr>
          <p:cNvSpPr txBox="1"/>
          <p:nvPr/>
        </p:nvSpPr>
        <p:spPr>
          <a:xfrm>
            <a:off x="355902" y="3869546"/>
            <a:ext cx="5643444" cy="707886"/>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a:solidFill>
                  <a:schemeClr val="bg1"/>
                </a:solidFill>
              </a:rPr>
              <a:t>Sharpe Ratio</a:t>
            </a:r>
          </a:p>
          <a:p>
            <a:pPr marL="0" indent="0">
              <a:buFont typeface="Arial" panose="020B0604020202020204" pitchFamily="34" charset="0"/>
              <a:buNone/>
            </a:pPr>
            <a:endParaRPr lang="en-GB" sz="2000" b="1" dirty="0">
              <a:solidFill>
                <a:schemeClr val="bg1"/>
              </a:solidFill>
            </a:endParaRPr>
          </a:p>
        </p:txBody>
      </p:sp>
      <p:sp>
        <p:nvSpPr>
          <p:cNvPr id="23" name="TextBox 22">
            <a:extLst>
              <a:ext uri="{FF2B5EF4-FFF2-40B4-BE49-F238E27FC236}">
                <a16:creationId xmlns:a16="http://schemas.microsoft.com/office/drawing/2014/main" id="{E6443173-6353-4600-8FD8-B5807565B096}"/>
              </a:ext>
            </a:extLst>
          </p:cNvPr>
          <p:cNvSpPr txBox="1"/>
          <p:nvPr/>
        </p:nvSpPr>
        <p:spPr>
          <a:xfrm>
            <a:off x="5999344" y="3874933"/>
            <a:ext cx="5679705" cy="707886"/>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err="1">
                <a:solidFill>
                  <a:schemeClr val="bg1"/>
                </a:solidFill>
              </a:rPr>
              <a:t>Sortino</a:t>
            </a:r>
            <a:r>
              <a:rPr lang="en-GB" sz="2000" b="1" dirty="0">
                <a:solidFill>
                  <a:schemeClr val="bg1"/>
                </a:solidFill>
              </a:rPr>
              <a:t> Ratio</a:t>
            </a:r>
          </a:p>
          <a:p>
            <a:pPr marL="0" indent="0">
              <a:buFont typeface="Arial" panose="020B0604020202020204" pitchFamily="34" charset="0"/>
              <a:buNone/>
            </a:pPr>
            <a:endParaRPr lang="en-GB" sz="2000" b="1" dirty="0">
              <a:solidFill>
                <a:schemeClr val="bg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DB8AE-3F3E-49EE-B84B-C4BBE195D5FD}"/>
                  </a:ext>
                </a:extLst>
              </p:cNvPr>
              <p:cNvSpPr txBox="1"/>
              <p:nvPr/>
            </p:nvSpPr>
            <p:spPr>
              <a:xfrm>
                <a:off x="355902" y="4577876"/>
                <a:ext cx="5643444" cy="1979260"/>
              </a:xfrm>
              <a:prstGeom prst="rect">
                <a:avLst/>
              </a:prstGeom>
              <a:solidFill>
                <a:srgbClr val="182B4C"/>
              </a:solidFill>
              <a:ln w="28575">
                <a:solidFill>
                  <a:srgbClr val="FFFF00"/>
                </a:solidFill>
              </a:ln>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GB" sz="2000" i="1">
                              <a:solidFill>
                                <a:schemeClr val="bg1"/>
                              </a:solidFill>
                              <a:latin typeface="Cambria Math" panose="02040503050406030204" pitchFamily="18" charset="0"/>
                            </a:rPr>
                          </m:ctrlPr>
                        </m:fPr>
                        <m:num>
                          <m:nary>
                            <m:naryPr>
                              <m:chr m:val="∑"/>
                              <m:subHide m:val="on"/>
                              <m:supHide m:val="on"/>
                              <m:ctrlPr>
                                <a:rPr lang="en-GB" sz="2000" i="1">
                                  <a:solidFill>
                                    <a:schemeClr val="bg1"/>
                                  </a:solidFill>
                                  <a:latin typeface="Cambria Math" panose="02040503050406030204" pitchFamily="18" charset="0"/>
                                </a:rPr>
                              </m:ctrlPr>
                            </m:naryPr>
                            <m:sub/>
                            <m:sup/>
                            <m:e>
                              <m:r>
                                <a:rPr lang="en-GB" sz="2000" i="1">
                                  <a:solidFill>
                                    <a:schemeClr val="bg1"/>
                                  </a:solidFill>
                                  <a:latin typeface="Cambria Math" panose="02040503050406030204" pitchFamily="18" charset="0"/>
                                </a:rPr>
                                <m:t>(</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𝑟</m:t>
                                  </m:r>
                                </m:e>
                                <m:sub>
                                  <m:r>
                                    <a:rPr lang="en-GB" sz="2000" i="1">
                                      <a:solidFill>
                                        <a:schemeClr val="bg1"/>
                                      </a:solidFill>
                                      <a:latin typeface="Cambria Math" panose="02040503050406030204" pitchFamily="18" charset="0"/>
                                    </a:rPr>
                                    <m:t>𝑠</m:t>
                                  </m:r>
                                </m:sub>
                              </m:sSub>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𝑡</m:t>
                              </m:r>
                              <m:r>
                                <a:rPr lang="en-GB" sz="2000" i="1">
                                  <a:solidFill>
                                    <a:schemeClr val="bg1"/>
                                  </a:solidFill>
                                  <a:latin typeface="Cambria Math" panose="02040503050406030204" pitchFamily="18" charset="0"/>
                                </a:rPr>
                                <m:t>)−</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𝑟</m:t>
                                  </m:r>
                                </m:e>
                                <m:sub>
                                  <m:r>
                                    <a:rPr lang="en-GB" sz="2000" i="1">
                                      <a:solidFill>
                                        <a:schemeClr val="bg1"/>
                                      </a:solidFill>
                                      <a:latin typeface="Cambria Math" panose="02040503050406030204" pitchFamily="18" charset="0"/>
                                    </a:rPr>
                                    <m:t>𝑓</m:t>
                                  </m:r>
                                </m:sub>
                              </m:sSub>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𝑡</m:t>
                              </m:r>
                              <m:r>
                                <a:rPr lang="en-GB" sz="2000" i="1">
                                  <a:solidFill>
                                    <a:schemeClr val="bg1"/>
                                  </a:solidFill>
                                  <a:latin typeface="Cambria Math" panose="02040503050406030204" pitchFamily="18" charset="0"/>
                                </a:rPr>
                                <m:t>))</m:t>
                              </m:r>
                            </m:e>
                          </m:nary>
                        </m:num>
                        <m:den>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ea typeface="Cambria Math" panose="02040503050406030204" pitchFamily="18" charset="0"/>
                                </a:rPr>
                                <m:t>𝜎</m:t>
                              </m:r>
                            </m:e>
                            <m:sub>
                              <m:r>
                                <a:rPr lang="en-GB" sz="2000" i="1">
                                  <a:solidFill>
                                    <a:schemeClr val="bg1"/>
                                  </a:solidFill>
                                  <a:latin typeface="Cambria Math" panose="02040503050406030204" pitchFamily="18" charset="0"/>
                                </a:rPr>
                                <m:t>𝑠</m:t>
                              </m:r>
                            </m:sub>
                          </m:sSub>
                        </m:den>
                      </m:f>
                    </m:oMath>
                  </m:oMathPara>
                </a14:m>
                <a:endParaRPr lang="en-GB" sz="2000" dirty="0">
                  <a:solidFill>
                    <a:schemeClr val="bg1"/>
                  </a:solidFill>
                </a:endParaRPr>
              </a:p>
              <a:p>
                <a:pPr marL="342900" indent="-342900">
                  <a:buFont typeface="Arial" panose="020B0604020202020204" pitchFamily="34" charset="0"/>
                  <a:buChar char="•"/>
                </a:pPr>
                <a:r>
                  <a:rPr lang="en-GB" sz="2000" dirty="0">
                    <a:solidFill>
                      <a:schemeClr val="bg1"/>
                    </a:solidFill>
                  </a:rPr>
                  <a:t>The sum of the differences in daily returns of the strategy and the risk-free rate over a given period is divided by </a:t>
                </a:r>
                <a14:m>
                  <m:oMath xmlns:m="http://schemas.openxmlformats.org/officeDocument/2006/math">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ea typeface="Cambria Math" panose="02040503050406030204" pitchFamily="18" charset="0"/>
                          </a:rPr>
                          <m:t>𝜎</m:t>
                        </m:r>
                      </m:e>
                      <m:sub>
                        <m:r>
                          <a:rPr lang="en-GB" sz="2000" i="1">
                            <a:solidFill>
                              <a:schemeClr val="bg1"/>
                            </a:solidFill>
                            <a:latin typeface="Cambria Math" panose="02040503050406030204" pitchFamily="18" charset="0"/>
                            <a:ea typeface="Cambria Math" panose="02040503050406030204" pitchFamily="18" charset="0"/>
                          </a:rPr>
                          <m:t>𝑠</m:t>
                        </m:r>
                      </m:sub>
                    </m:sSub>
                  </m:oMath>
                </a14:m>
                <a:r>
                  <a:rPr lang="en-US" sz="2000" dirty="0">
                    <a:solidFill>
                      <a:schemeClr val="bg1"/>
                    </a:solidFill>
                  </a:rPr>
                  <a:t> the standard deviation of all daily returns. </a:t>
                </a:r>
              </a:p>
            </p:txBody>
          </p:sp>
        </mc:Choice>
        <mc:Fallback xmlns="">
          <p:sp>
            <p:nvSpPr>
              <p:cNvPr id="25" name="TextBox 24">
                <a:extLst>
                  <a:ext uri="{FF2B5EF4-FFF2-40B4-BE49-F238E27FC236}">
                    <a16:creationId xmlns:a16="http://schemas.microsoft.com/office/drawing/2014/main" id="{DADDB8AE-3F3E-49EE-B84B-C4BBE195D5FD}"/>
                  </a:ext>
                </a:extLst>
              </p:cNvPr>
              <p:cNvSpPr txBox="1">
                <a:spLocks noRot="1" noChangeAspect="1" noMove="1" noResize="1" noEditPoints="1" noAdjustHandles="1" noChangeArrowheads="1" noChangeShapeType="1" noTextEdit="1"/>
              </p:cNvSpPr>
              <p:nvPr/>
            </p:nvSpPr>
            <p:spPr>
              <a:xfrm>
                <a:off x="355902" y="4577876"/>
                <a:ext cx="5643444" cy="1979260"/>
              </a:xfrm>
              <a:prstGeom prst="rect">
                <a:avLst/>
              </a:prstGeom>
              <a:blipFill>
                <a:blip r:embed="rId2"/>
                <a:stretch>
                  <a:fillRect l="-752" r="-1504" b="-3636"/>
                </a:stretch>
              </a:blipFill>
              <a:ln w="28575">
                <a:solidFill>
                  <a:srgbClr val="FFFF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1913422-5ACA-4E23-8AD5-238D642AC12A}"/>
                  </a:ext>
                </a:extLst>
              </p:cNvPr>
              <p:cNvSpPr txBox="1"/>
              <p:nvPr/>
            </p:nvSpPr>
            <p:spPr>
              <a:xfrm>
                <a:off x="5999344" y="4582819"/>
                <a:ext cx="5679705" cy="1979324"/>
              </a:xfrm>
              <a:prstGeom prst="rect">
                <a:avLst/>
              </a:prstGeom>
              <a:solidFill>
                <a:srgbClr val="182B4C"/>
              </a:solidFill>
              <a:ln w="28575">
                <a:solidFill>
                  <a:srgbClr val="FFFF00"/>
                </a:solidFill>
              </a:ln>
            </p:spPr>
            <p:txBody>
              <a:bodyPr wrap="square">
                <a:spAutoFit/>
              </a:bodyPr>
              <a:lstStyle/>
              <a:p>
                <a:pPr lvl="0">
                  <a:defRPr/>
                </a:pPr>
                <a14:m>
                  <m:oMathPara xmlns:m="http://schemas.openxmlformats.org/officeDocument/2006/math">
                    <m:oMathParaPr>
                      <m:jc m:val="centerGroup"/>
                    </m:oMathParaPr>
                    <m:oMath xmlns:m="http://schemas.openxmlformats.org/officeDocument/2006/math">
                      <m:f>
                        <m:fPr>
                          <m:ctrlPr>
                            <a:rPr lang="en-GB" sz="2000" i="1" smtClean="0">
                              <a:solidFill>
                                <a:schemeClr val="bg1"/>
                              </a:solidFill>
                              <a:latin typeface="Cambria Math" panose="02040503050406030204" pitchFamily="18" charset="0"/>
                            </a:rPr>
                          </m:ctrlPr>
                        </m:fPr>
                        <m:num>
                          <m:nary>
                            <m:naryPr>
                              <m:chr m:val="∑"/>
                              <m:subHide m:val="on"/>
                              <m:supHide m:val="on"/>
                              <m:ctrlPr>
                                <a:rPr lang="en-GB" sz="2000" i="1">
                                  <a:solidFill>
                                    <a:schemeClr val="bg1"/>
                                  </a:solidFill>
                                  <a:latin typeface="Cambria Math" panose="02040503050406030204" pitchFamily="18" charset="0"/>
                                </a:rPr>
                              </m:ctrlPr>
                            </m:naryPr>
                            <m:sub/>
                            <m:sup/>
                            <m:e>
                              <m:r>
                                <a:rPr lang="en-GB" sz="2000" i="1">
                                  <a:solidFill>
                                    <a:schemeClr val="bg1"/>
                                  </a:solidFill>
                                  <a:latin typeface="Cambria Math" panose="02040503050406030204" pitchFamily="18" charset="0"/>
                                </a:rPr>
                                <m:t>(</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𝑟</m:t>
                                  </m:r>
                                </m:e>
                                <m:sub>
                                  <m:r>
                                    <a:rPr lang="en-GB" sz="2000" i="1">
                                      <a:solidFill>
                                        <a:schemeClr val="bg1"/>
                                      </a:solidFill>
                                      <a:latin typeface="Cambria Math" panose="02040503050406030204" pitchFamily="18" charset="0"/>
                                    </a:rPr>
                                    <m:t>𝑠</m:t>
                                  </m:r>
                                </m:sub>
                              </m:sSub>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𝑡</m:t>
                              </m:r>
                              <m:r>
                                <a:rPr lang="en-GB" sz="2000" i="1">
                                  <a:solidFill>
                                    <a:schemeClr val="bg1"/>
                                  </a:solidFill>
                                  <a:latin typeface="Cambria Math" panose="02040503050406030204" pitchFamily="18" charset="0"/>
                                </a:rPr>
                                <m:t>)−</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𝑟</m:t>
                                  </m:r>
                                </m:e>
                                <m:sub>
                                  <m:r>
                                    <a:rPr lang="en-GB" sz="2000" i="1">
                                      <a:solidFill>
                                        <a:schemeClr val="bg1"/>
                                      </a:solidFill>
                                      <a:latin typeface="Cambria Math" panose="02040503050406030204" pitchFamily="18" charset="0"/>
                                    </a:rPr>
                                    <m:t>𝑓</m:t>
                                  </m:r>
                                </m:sub>
                              </m:sSub>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𝑡</m:t>
                              </m:r>
                              <m:r>
                                <a:rPr lang="en-GB" sz="2000" i="1">
                                  <a:solidFill>
                                    <a:schemeClr val="bg1"/>
                                  </a:solidFill>
                                  <a:latin typeface="Cambria Math" panose="02040503050406030204" pitchFamily="18" charset="0"/>
                                </a:rPr>
                                <m:t>))</m:t>
                              </m:r>
                            </m:e>
                          </m:nary>
                        </m:num>
                        <m:den>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ea typeface="Cambria Math" panose="02040503050406030204" pitchFamily="18" charset="0"/>
                                </a:rPr>
                                <m:t>𝜎</m:t>
                              </m:r>
                            </m:e>
                            <m:sub>
                              <m:r>
                                <a:rPr lang="en-GB" sz="2000" b="0" i="1" smtClean="0">
                                  <a:solidFill>
                                    <a:schemeClr val="bg1"/>
                                  </a:solidFill>
                                  <a:latin typeface="Cambria Math" panose="02040503050406030204" pitchFamily="18" charset="0"/>
                                </a:rPr>
                                <m:t>𝑑</m:t>
                              </m:r>
                            </m:sub>
                          </m:sSub>
                        </m:den>
                      </m:f>
                    </m:oMath>
                  </m:oMathPara>
                </a14:m>
                <a:endParaRPr lang="en-US" sz="2000" dirty="0">
                  <a:solidFill>
                    <a:schemeClr val="bg1"/>
                  </a:solidFill>
                </a:endParaRPr>
              </a:p>
              <a:p>
                <a:pPr marL="342900" lvl="0" indent="-342900">
                  <a:buFont typeface="Arial" panose="020B0604020202020204" pitchFamily="34" charset="0"/>
                  <a:buChar char="•"/>
                  <a:defRPr/>
                </a:pPr>
                <a:r>
                  <a:rPr lang="en-GB" sz="2000" dirty="0">
                    <a:solidFill>
                      <a:schemeClr val="bg1"/>
                    </a:solidFill>
                  </a:rPr>
                  <a:t>Like the Sharpe ratio however we divide by </a:t>
                </a:r>
                <a14:m>
                  <m:oMath xmlns:m="http://schemas.openxmlformats.org/officeDocument/2006/math">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ea typeface="Cambria Math" panose="02040503050406030204" pitchFamily="18" charset="0"/>
                          </a:rPr>
                          <m:t>𝜎</m:t>
                        </m:r>
                      </m:e>
                      <m:sub>
                        <m:r>
                          <a:rPr lang="en-GB" sz="2000" b="0" i="1" smtClean="0">
                            <a:solidFill>
                              <a:schemeClr val="bg1"/>
                            </a:solidFill>
                            <a:latin typeface="Cambria Math" panose="02040503050406030204" pitchFamily="18" charset="0"/>
                            <a:ea typeface="Cambria Math" panose="02040503050406030204" pitchFamily="18" charset="0"/>
                          </a:rPr>
                          <m:t>𝑑</m:t>
                        </m:r>
                      </m:sub>
                    </m:sSub>
                  </m:oMath>
                </a14:m>
                <a:r>
                  <a:rPr lang="en-US" sz="2000" dirty="0">
                    <a:solidFill>
                      <a:schemeClr val="bg1"/>
                    </a:solidFill>
                  </a:rPr>
                  <a:t> which is the standard deviation of only the negative or downwards returns. </a:t>
                </a:r>
              </a:p>
              <a:p>
                <a:pPr lvl="0">
                  <a:defRPr/>
                </a:pPr>
                <a:endParaRPr lang="en-US" sz="2000" dirty="0">
                  <a:solidFill>
                    <a:schemeClr val="bg1"/>
                  </a:solidFill>
                </a:endParaRPr>
              </a:p>
            </p:txBody>
          </p:sp>
        </mc:Choice>
        <mc:Fallback xmlns="">
          <p:sp>
            <p:nvSpPr>
              <p:cNvPr id="27" name="TextBox 26">
                <a:extLst>
                  <a:ext uri="{FF2B5EF4-FFF2-40B4-BE49-F238E27FC236}">
                    <a16:creationId xmlns:a16="http://schemas.microsoft.com/office/drawing/2014/main" id="{F1913422-5ACA-4E23-8AD5-238D642AC12A}"/>
                  </a:ext>
                </a:extLst>
              </p:cNvPr>
              <p:cNvSpPr txBox="1">
                <a:spLocks noRot="1" noChangeAspect="1" noMove="1" noResize="1" noEditPoints="1" noAdjustHandles="1" noChangeArrowheads="1" noChangeShapeType="1" noTextEdit="1"/>
              </p:cNvSpPr>
              <p:nvPr/>
            </p:nvSpPr>
            <p:spPr>
              <a:xfrm>
                <a:off x="5999344" y="4582819"/>
                <a:ext cx="5679705" cy="1979324"/>
              </a:xfrm>
              <a:prstGeom prst="rect">
                <a:avLst/>
              </a:prstGeom>
              <a:blipFill>
                <a:blip r:embed="rId3"/>
                <a:stretch>
                  <a:fillRect l="-747"/>
                </a:stretch>
              </a:blipFill>
              <a:ln w="28575">
                <a:solidFill>
                  <a:srgbClr val="FFFF00"/>
                </a:solidFill>
              </a:ln>
            </p:spPr>
            <p:txBody>
              <a:bodyPr/>
              <a:lstStyle/>
              <a:p>
                <a:r>
                  <a:rPr lang="en-GB">
                    <a:noFill/>
                  </a:rPr>
                  <a:t> </a:t>
                </a:r>
              </a:p>
            </p:txBody>
          </p:sp>
        </mc:Fallback>
      </mc:AlternateContent>
      <p:sp>
        <p:nvSpPr>
          <p:cNvPr id="10" name="Title 1">
            <a:extLst>
              <a:ext uri="{FF2B5EF4-FFF2-40B4-BE49-F238E27FC236}">
                <a16:creationId xmlns:a16="http://schemas.microsoft.com/office/drawing/2014/main" id="{B2074E15-5DC4-4327-A2E2-01B4220A61B8}"/>
              </a:ext>
            </a:extLst>
          </p:cNvPr>
          <p:cNvSpPr txBox="1">
            <a:spLocks/>
          </p:cNvSpPr>
          <p:nvPr/>
        </p:nvSpPr>
        <p:spPr>
          <a:xfrm>
            <a:off x="208546" y="-11594"/>
            <a:ext cx="4222444" cy="7809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u="sng" dirty="0">
                <a:solidFill>
                  <a:schemeClr val="bg1"/>
                </a:solidFill>
              </a:rPr>
              <a:t>Strategy Evaluation</a:t>
            </a:r>
          </a:p>
        </p:txBody>
      </p:sp>
      <p:sp>
        <p:nvSpPr>
          <p:cNvPr id="11" name="TextBox 10">
            <a:extLst>
              <a:ext uri="{FF2B5EF4-FFF2-40B4-BE49-F238E27FC236}">
                <a16:creationId xmlns:a16="http://schemas.microsoft.com/office/drawing/2014/main" id="{44502B0F-627E-4994-B7BC-CA6D3EDF555D}"/>
              </a:ext>
            </a:extLst>
          </p:cNvPr>
          <p:cNvSpPr txBox="1"/>
          <p:nvPr/>
        </p:nvSpPr>
        <p:spPr>
          <a:xfrm>
            <a:off x="355902" y="1408415"/>
            <a:ext cx="11323147" cy="783193"/>
          </a:xfrm>
          <a:prstGeom prst="round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We could just consider total returns however this gives no information about how volatile a strategy is.</a:t>
            </a:r>
          </a:p>
          <a:p>
            <a:pPr marL="342900" indent="-342900">
              <a:buFont typeface="Arial" panose="020B0604020202020204" pitchFamily="34" charset="0"/>
              <a:buChar char="•"/>
            </a:pPr>
            <a:r>
              <a:rPr lang="en-GB" sz="2000" dirty="0">
                <a:solidFill>
                  <a:schemeClr val="bg1"/>
                </a:solidFill>
              </a:rPr>
              <a:t>Instead it is better to consider ways of calculating </a:t>
            </a:r>
            <a:r>
              <a:rPr lang="en-GB" sz="2000" b="1" dirty="0">
                <a:solidFill>
                  <a:schemeClr val="bg1"/>
                </a:solidFill>
              </a:rPr>
              <a:t>risk adjusted returns</a:t>
            </a:r>
            <a:r>
              <a:rPr lang="en-GB" sz="2000" dirty="0">
                <a:solidFill>
                  <a:schemeClr val="bg1"/>
                </a:solidFill>
              </a:rPr>
              <a:t>. </a:t>
            </a:r>
          </a:p>
        </p:txBody>
      </p:sp>
      <p:sp>
        <p:nvSpPr>
          <p:cNvPr id="12" name="TextBox 11">
            <a:extLst>
              <a:ext uri="{FF2B5EF4-FFF2-40B4-BE49-F238E27FC236}">
                <a16:creationId xmlns:a16="http://schemas.microsoft.com/office/drawing/2014/main" id="{11BC1B4F-E86F-46A9-951B-F67F23A7CAC2}"/>
              </a:ext>
            </a:extLst>
          </p:cNvPr>
          <p:cNvSpPr txBox="1"/>
          <p:nvPr/>
        </p:nvSpPr>
        <p:spPr>
          <a:xfrm>
            <a:off x="337770" y="2301155"/>
            <a:ext cx="11323147" cy="1464231"/>
          </a:xfrm>
          <a:prstGeom prst="round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Two common measures of risk adjusted returns are the </a:t>
            </a:r>
            <a:r>
              <a:rPr lang="en-GB" sz="2000" b="1" dirty="0">
                <a:solidFill>
                  <a:schemeClr val="bg1"/>
                </a:solidFill>
              </a:rPr>
              <a:t>Sharpe and </a:t>
            </a:r>
            <a:r>
              <a:rPr lang="en-GB" sz="2000" b="1" dirty="0" err="1">
                <a:solidFill>
                  <a:schemeClr val="bg1"/>
                </a:solidFill>
              </a:rPr>
              <a:t>Sortino</a:t>
            </a:r>
            <a:r>
              <a:rPr lang="en-GB" sz="2000" b="1" dirty="0">
                <a:solidFill>
                  <a:schemeClr val="bg1"/>
                </a:solidFill>
              </a:rPr>
              <a:t> Ratios</a:t>
            </a:r>
            <a:r>
              <a:rPr lang="en-GB" sz="2000" dirty="0">
                <a:solidFill>
                  <a:schemeClr val="bg1"/>
                </a:solidFill>
              </a:rPr>
              <a:t>. </a:t>
            </a:r>
          </a:p>
          <a:p>
            <a:pPr marL="342900" indent="-342900">
              <a:buFont typeface="Arial" panose="020B0604020202020204" pitchFamily="34" charset="0"/>
              <a:buChar char="•"/>
            </a:pPr>
            <a:r>
              <a:rPr lang="en-GB" sz="2000" dirty="0">
                <a:solidFill>
                  <a:schemeClr val="bg1"/>
                </a:solidFill>
              </a:rPr>
              <a:t>These measures are able to be applied to any strategy </a:t>
            </a:r>
            <a:r>
              <a:rPr lang="en-GB" sz="2000" dirty="0" err="1">
                <a:solidFill>
                  <a:schemeClr val="bg1"/>
                </a:solidFill>
              </a:rPr>
              <a:t>backtest</a:t>
            </a:r>
            <a:r>
              <a:rPr lang="en-GB" sz="2000" dirty="0">
                <a:solidFill>
                  <a:schemeClr val="bg1"/>
                </a:solidFill>
              </a:rPr>
              <a:t>, irrespective of what underlying assets are traded. </a:t>
            </a:r>
          </a:p>
          <a:p>
            <a:pPr marL="342900" indent="-342900">
              <a:buFont typeface="Arial" panose="020B0604020202020204" pitchFamily="34" charset="0"/>
              <a:buChar char="•"/>
            </a:pPr>
            <a:r>
              <a:rPr lang="en-GB" sz="2000" dirty="0">
                <a:solidFill>
                  <a:schemeClr val="bg1"/>
                </a:solidFill>
              </a:rPr>
              <a:t>This allows for </a:t>
            </a:r>
            <a:r>
              <a:rPr lang="en-GB" sz="2000" b="1" dirty="0">
                <a:solidFill>
                  <a:schemeClr val="bg1"/>
                </a:solidFill>
              </a:rPr>
              <a:t>direct comparison of any strategies</a:t>
            </a:r>
            <a:r>
              <a:rPr lang="en-GB" sz="2000" dirty="0">
                <a:solidFill>
                  <a:schemeClr val="bg1"/>
                </a:solidFill>
              </a:rPr>
              <a:t>.</a:t>
            </a:r>
          </a:p>
        </p:txBody>
      </p:sp>
    </p:spTree>
    <p:extLst>
      <p:ext uri="{BB962C8B-B14F-4D97-AF65-F5344CB8AC3E}">
        <p14:creationId xmlns:p14="http://schemas.microsoft.com/office/powerpoint/2010/main" val="246819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bg/>
                                          </p:spTgt>
                                        </p:tgtEl>
                                        <p:attrNameLst>
                                          <p:attrName>style.visibility</p:attrName>
                                        </p:attrNameLst>
                                      </p:cBhvr>
                                      <p:to>
                                        <p:strVal val="visible"/>
                                      </p:to>
                                    </p:set>
                                    <p:anim calcmode="lin" valueType="num">
                                      <p:cBhvr additive="base">
                                        <p:cTn id="19" dur="500" fill="hold"/>
                                        <p:tgtEl>
                                          <p:spTgt spid="11">
                                            <p:bg/>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bg/>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 calcmode="lin" valueType="num">
                                      <p:cBhvr additive="base">
                                        <p:cTn id="31"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
                                            <p:bg/>
                                          </p:spTgt>
                                        </p:tgtEl>
                                        <p:attrNameLst>
                                          <p:attrName>style.visibility</p:attrName>
                                        </p:attrNameLst>
                                      </p:cBhvr>
                                      <p:to>
                                        <p:strVal val="visible"/>
                                      </p:to>
                                    </p:set>
                                    <p:anim calcmode="lin" valueType="num">
                                      <p:cBhvr additive="base">
                                        <p:cTn id="37" dur="500" fill="hold"/>
                                        <p:tgtEl>
                                          <p:spTgt spid="12">
                                            <p:bg/>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
                                            <p:bg/>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anim calcmode="lin" valueType="num">
                                      <p:cBhvr additive="base">
                                        <p:cTn id="49"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2">
                                            <p:txEl>
                                              <p:pRg st="2" end="2"/>
                                            </p:txEl>
                                          </p:spTgt>
                                        </p:tgtEl>
                                        <p:attrNameLst>
                                          <p:attrName>style.visibility</p:attrName>
                                        </p:attrNameLst>
                                      </p:cBhvr>
                                      <p:to>
                                        <p:strVal val="visible"/>
                                      </p:to>
                                    </p:set>
                                    <p:anim calcmode="lin" valueType="num">
                                      <p:cBhvr additive="base">
                                        <p:cTn id="55"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1+#ppt_w/2"/>
                                          </p:val>
                                        </p:tav>
                                        <p:tav tm="100000">
                                          <p:val>
                                            <p:strVal val="#ppt_x"/>
                                          </p:val>
                                        </p:tav>
                                      </p:tavLst>
                                    </p:anim>
                                    <p:anim calcmode="lin" valueType="num">
                                      <p:cBhvr additive="base">
                                        <p:cTn id="6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0-#ppt_w/2"/>
                                          </p:val>
                                        </p:tav>
                                        <p:tav tm="100000">
                                          <p:val>
                                            <p:strVal val="#ppt_x"/>
                                          </p:val>
                                        </p:tav>
                                      </p:tavLst>
                                    </p:anim>
                                    <p:anim calcmode="lin" valueType="num">
                                      <p:cBhvr additive="base">
                                        <p:cTn id="6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1+#ppt_w/2"/>
                                          </p:val>
                                        </p:tav>
                                        <p:tav tm="100000">
                                          <p:val>
                                            <p:strVal val="#ppt_x"/>
                                          </p:val>
                                        </p:tav>
                                      </p:tavLst>
                                    </p:anim>
                                    <p:anim calcmode="lin" valueType="num">
                                      <p:cBhvr additive="base">
                                        <p:cTn id="7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6"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1+#ppt_w/2"/>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3" grpId="0" animBg="1"/>
      <p:bldP spid="25" grpId="0" animBg="1"/>
      <p:bldP spid="27" grpId="0" animBg="1"/>
      <p:bldP spid="10" grpId="0"/>
      <p:bldP spid="11" grpId="0" uiExpand="1" build="p" animBg="1"/>
      <p:bldP spid="12"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F80F008-C17C-401D-97B8-46B9938303D1}"/>
              </a:ext>
            </a:extLst>
          </p:cNvPr>
          <p:cNvSpPr txBox="1"/>
          <p:nvPr/>
        </p:nvSpPr>
        <p:spPr>
          <a:xfrm>
            <a:off x="355908" y="856194"/>
            <a:ext cx="11323147" cy="783193"/>
          </a:xfrm>
          <a:prstGeom prst="roundRect">
            <a:avLst/>
          </a:prstGeom>
          <a:solidFill>
            <a:srgbClr val="182B4C"/>
          </a:solidFill>
          <a:ln w="28575">
            <a:solidFill>
              <a:srgbClr val="FFFF00"/>
            </a:solidFill>
          </a:ln>
        </p:spPr>
        <p:txBody>
          <a:bodyPr wrap="square">
            <a:spAutoFit/>
          </a:bodyPr>
          <a:lstStyle/>
          <a:p>
            <a:r>
              <a:rPr lang="en-GB" sz="2000" dirty="0">
                <a:solidFill>
                  <a:schemeClr val="bg1"/>
                </a:solidFill>
              </a:rPr>
              <a:t>Although Sharpe and </a:t>
            </a:r>
            <a:r>
              <a:rPr lang="en-GB" sz="2000" dirty="0" err="1">
                <a:solidFill>
                  <a:schemeClr val="bg1"/>
                </a:solidFill>
              </a:rPr>
              <a:t>Sortino</a:t>
            </a:r>
            <a:r>
              <a:rPr lang="en-GB" sz="2000" dirty="0">
                <a:solidFill>
                  <a:schemeClr val="bg1"/>
                </a:solidFill>
              </a:rPr>
              <a:t> ratios are useful due to their generality, it is often necessary to compare a strategy’s performance to a benchmark index.</a:t>
            </a:r>
          </a:p>
        </p:txBody>
      </p:sp>
      <p:sp>
        <p:nvSpPr>
          <p:cNvPr id="21" name="TextBox 20">
            <a:extLst>
              <a:ext uri="{FF2B5EF4-FFF2-40B4-BE49-F238E27FC236}">
                <a16:creationId xmlns:a16="http://schemas.microsoft.com/office/drawing/2014/main" id="{E782CDDB-DBDC-4295-A162-0EB941D4873E}"/>
              </a:ext>
            </a:extLst>
          </p:cNvPr>
          <p:cNvSpPr txBox="1"/>
          <p:nvPr/>
        </p:nvSpPr>
        <p:spPr>
          <a:xfrm>
            <a:off x="355906" y="2770094"/>
            <a:ext cx="5643444" cy="707886"/>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a:solidFill>
                  <a:schemeClr val="bg1"/>
                </a:solidFill>
              </a:rPr>
              <a:t>Sharpe Ratio</a:t>
            </a:r>
          </a:p>
          <a:p>
            <a:pPr marL="0" indent="0">
              <a:buFont typeface="Arial" panose="020B0604020202020204" pitchFamily="34" charset="0"/>
              <a:buNone/>
            </a:pPr>
            <a:endParaRPr lang="en-GB" sz="2000" b="1" dirty="0">
              <a:solidFill>
                <a:schemeClr val="bg1"/>
              </a:solidFill>
            </a:endParaRPr>
          </a:p>
        </p:txBody>
      </p:sp>
      <p:sp>
        <p:nvSpPr>
          <p:cNvPr id="23" name="TextBox 22">
            <a:extLst>
              <a:ext uri="{FF2B5EF4-FFF2-40B4-BE49-F238E27FC236}">
                <a16:creationId xmlns:a16="http://schemas.microsoft.com/office/drawing/2014/main" id="{E6443173-6353-4600-8FD8-B5807565B096}"/>
              </a:ext>
            </a:extLst>
          </p:cNvPr>
          <p:cNvSpPr txBox="1"/>
          <p:nvPr/>
        </p:nvSpPr>
        <p:spPr>
          <a:xfrm>
            <a:off x="5999348" y="2770094"/>
            <a:ext cx="5679705" cy="707886"/>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err="1">
                <a:solidFill>
                  <a:schemeClr val="bg1"/>
                </a:solidFill>
              </a:rPr>
              <a:t>Sortino</a:t>
            </a:r>
            <a:r>
              <a:rPr lang="en-GB" sz="2000" b="1" dirty="0">
                <a:solidFill>
                  <a:schemeClr val="bg1"/>
                </a:solidFill>
              </a:rPr>
              <a:t> Ratio</a:t>
            </a:r>
          </a:p>
          <a:p>
            <a:pPr marL="0" indent="0">
              <a:buFont typeface="Arial" panose="020B0604020202020204" pitchFamily="34" charset="0"/>
              <a:buNone/>
            </a:pPr>
            <a:endParaRPr lang="en-GB" sz="2000" b="1" dirty="0">
              <a:solidFill>
                <a:schemeClr val="bg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ADDB8AE-3F3E-49EE-B84B-C4BBE195D5FD}"/>
                  </a:ext>
                </a:extLst>
              </p:cNvPr>
              <p:cNvSpPr txBox="1"/>
              <p:nvPr/>
            </p:nvSpPr>
            <p:spPr>
              <a:xfrm>
                <a:off x="355903" y="3477980"/>
                <a:ext cx="5643444" cy="1979260"/>
              </a:xfrm>
              <a:prstGeom prst="rect">
                <a:avLst/>
              </a:prstGeom>
              <a:solidFill>
                <a:srgbClr val="182B4C"/>
              </a:solidFill>
              <a:ln w="28575">
                <a:solidFill>
                  <a:srgbClr val="FFFF00"/>
                </a:solidFill>
              </a:ln>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GB" sz="2000" i="1">
                              <a:solidFill>
                                <a:schemeClr val="bg1"/>
                              </a:solidFill>
                              <a:latin typeface="Cambria Math" panose="02040503050406030204" pitchFamily="18" charset="0"/>
                            </a:rPr>
                          </m:ctrlPr>
                        </m:fPr>
                        <m:num>
                          <m:nary>
                            <m:naryPr>
                              <m:chr m:val="∑"/>
                              <m:subHide m:val="on"/>
                              <m:supHide m:val="on"/>
                              <m:ctrlPr>
                                <a:rPr lang="en-GB" sz="2000" i="1">
                                  <a:solidFill>
                                    <a:schemeClr val="bg1"/>
                                  </a:solidFill>
                                  <a:latin typeface="Cambria Math" panose="02040503050406030204" pitchFamily="18" charset="0"/>
                                </a:rPr>
                              </m:ctrlPr>
                            </m:naryPr>
                            <m:sub/>
                            <m:sup/>
                            <m:e>
                              <m:r>
                                <a:rPr lang="en-GB" sz="2000" i="1">
                                  <a:solidFill>
                                    <a:schemeClr val="bg1"/>
                                  </a:solidFill>
                                  <a:latin typeface="Cambria Math" panose="02040503050406030204" pitchFamily="18" charset="0"/>
                                </a:rPr>
                                <m:t>(</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𝑟</m:t>
                                  </m:r>
                                </m:e>
                                <m:sub>
                                  <m:r>
                                    <a:rPr lang="en-GB" sz="2000" i="1">
                                      <a:solidFill>
                                        <a:schemeClr val="bg1"/>
                                      </a:solidFill>
                                      <a:latin typeface="Cambria Math" panose="02040503050406030204" pitchFamily="18" charset="0"/>
                                    </a:rPr>
                                    <m:t>𝑠</m:t>
                                  </m:r>
                                </m:sub>
                              </m:sSub>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𝑡</m:t>
                              </m:r>
                              <m:r>
                                <a:rPr lang="en-GB" sz="2000" i="1">
                                  <a:solidFill>
                                    <a:schemeClr val="bg1"/>
                                  </a:solidFill>
                                  <a:latin typeface="Cambria Math" panose="02040503050406030204" pitchFamily="18" charset="0"/>
                                </a:rPr>
                                <m:t>)−</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𝑟</m:t>
                                  </m:r>
                                </m:e>
                                <m:sub>
                                  <m:r>
                                    <a:rPr lang="en-GB" sz="2000" i="1">
                                      <a:solidFill>
                                        <a:schemeClr val="bg1"/>
                                      </a:solidFill>
                                      <a:latin typeface="Cambria Math" panose="02040503050406030204" pitchFamily="18" charset="0"/>
                                    </a:rPr>
                                    <m:t>𝑓</m:t>
                                  </m:r>
                                </m:sub>
                              </m:sSub>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𝑡</m:t>
                              </m:r>
                              <m:r>
                                <a:rPr lang="en-GB" sz="2000" i="1">
                                  <a:solidFill>
                                    <a:schemeClr val="bg1"/>
                                  </a:solidFill>
                                  <a:latin typeface="Cambria Math" panose="02040503050406030204" pitchFamily="18" charset="0"/>
                                </a:rPr>
                                <m:t>))</m:t>
                              </m:r>
                            </m:e>
                          </m:nary>
                        </m:num>
                        <m:den>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ea typeface="Cambria Math" panose="02040503050406030204" pitchFamily="18" charset="0"/>
                                </a:rPr>
                                <m:t>𝜎</m:t>
                              </m:r>
                            </m:e>
                            <m:sub>
                              <m:r>
                                <a:rPr lang="en-GB" sz="2000" i="1">
                                  <a:solidFill>
                                    <a:schemeClr val="bg1"/>
                                  </a:solidFill>
                                  <a:latin typeface="Cambria Math" panose="02040503050406030204" pitchFamily="18" charset="0"/>
                                </a:rPr>
                                <m:t>𝑠</m:t>
                              </m:r>
                            </m:sub>
                          </m:sSub>
                        </m:den>
                      </m:f>
                    </m:oMath>
                  </m:oMathPara>
                </a14:m>
                <a:endParaRPr lang="en-GB" sz="2000" dirty="0">
                  <a:solidFill>
                    <a:schemeClr val="bg1"/>
                  </a:solidFill>
                </a:endParaRPr>
              </a:p>
              <a:p>
                <a:pPr marL="342900" indent="-342900">
                  <a:buFont typeface="Arial" panose="020B0604020202020204" pitchFamily="34" charset="0"/>
                  <a:buChar char="•"/>
                </a:pPr>
                <a:r>
                  <a:rPr lang="en-GB" sz="2000" dirty="0">
                    <a:solidFill>
                      <a:schemeClr val="bg1"/>
                    </a:solidFill>
                  </a:rPr>
                  <a:t>The difference in total returns of the strategy and the risk free rate over a given period is divided by </a:t>
                </a:r>
                <a14:m>
                  <m:oMath xmlns:m="http://schemas.openxmlformats.org/officeDocument/2006/math">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ea typeface="Cambria Math" panose="02040503050406030204" pitchFamily="18" charset="0"/>
                          </a:rPr>
                          <m:t>𝜎</m:t>
                        </m:r>
                      </m:e>
                      <m:sub>
                        <m:r>
                          <a:rPr lang="en-GB" sz="2000" i="1">
                            <a:solidFill>
                              <a:schemeClr val="bg1"/>
                            </a:solidFill>
                            <a:latin typeface="Cambria Math" panose="02040503050406030204" pitchFamily="18" charset="0"/>
                            <a:ea typeface="Cambria Math" panose="02040503050406030204" pitchFamily="18" charset="0"/>
                          </a:rPr>
                          <m:t>𝑠</m:t>
                        </m:r>
                      </m:sub>
                    </m:sSub>
                  </m:oMath>
                </a14:m>
                <a:r>
                  <a:rPr lang="en-US" sz="2000" dirty="0">
                    <a:solidFill>
                      <a:schemeClr val="bg1"/>
                    </a:solidFill>
                  </a:rPr>
                  <a:t> the standard deviation of all daily returns. </a:t>
                </a:r>
              </a:p>
              <a:p>
                <a:endParaRPr lang="en-GB" sz="2000" dirty="0">
                  <a:solidFill>
                    <a:schemeClr val="bg1"/>
                  </a:solidFill>
                </a:endParaRPr>
              </a:p>
            </p:txBody>
          </p:sp>
        </mc:Choice>
        <mc:Fallback xmlns="">
          <p:sp>
            <p:nvSpPr>
              <p:cNvPr id="25" name="TextBox 24">
                <a:extLst>
                  <a:ext uri="{FF2B5EF4-FFF2-40B4-BE49-F238E27FC236}">
                    <a16:creationId xmlns:a16="http://schemas.microsoft.com/office/drawing/2014/main" id="{DADDB8AE-3F3E-49EE-B84B-C4BBE195D5FD}"/>
                  </a:ext>
                </a:extLst>
              </p:cNvPr>
              <p:cNvSpPr txBox="1">
                <a:spLocks noRot="1" noChangeAspect="1" noMove="1" noResize="1" noEditPoints="1" noAdjustHandles="1" noChangeArrowheads="1" noChangeShapeType="1" noTextEdit="1"/>
              </p:cNvSpPr>
              <p:nvPr/>
            </p:nvSpPr>
            <p:spPr>
              <a:xfrm>
                <a:off x="355903" y="3477980"/>
                <a:ext cx="5643444" cy="1979260"/>
              </a:xfrm>
              <a:prstGeom prst="rect">
                <a:avLst/>
              </a:prstGeom>
              <a:blipFill>
                <a:blip r:embed="rId2"/>
                <a:stretch>
                  <a:fillRect l="-752" r="-1289"/>
                </a:stretch>
              </a:blipFill>
              <a:ln w="28575">
                <a:solidFill>
                  <a:srgbClr val="FFFF00"/>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1913422-5ACA-4E23-8AD5-238D642AC12A}"/>
                  </a:ext>
                </a:extLst>
              </p:cNvPr>
              <p:cNvSpPr txBox="1"/>
              <p:nvPr/>
            </p:nvSpPr>
            <p:spPr>
              <a:xfrm>
                <a:off x="5999346" y="3479875"/>
                <a:ext cx="5679705" cy="1979324"/>
              </a:xfrm>
              <a:prstGeom prst="rect">
                <a:avLst/>
              </a:prstGeom>
              <a:solidFill>
                <a:srgbClr val="182B4C"/>
              </a:solidFill>
              <a:ln w="28575">
                <a:solidFill>
                  <a:srgbClr val="FFFF00"/>
                </a:solidFill>
              </a:ln>
            </p:spPr>
            <p:txBody>
              <a:bodyPr wrap="square">
                <a:spAutoFit/>
              </a:bodyPr>
              <a:lstStyle/>
              <a:p>
                <a:pPr lvl="0">
                  <a:defRPr/>
                </a:pPr>
                <a14:m>
                  <m:oMathPara xmlns:m="http://schemas.openxmlformats.org/officeDocument/2006/math">
                    <m:oMathParaPr>
                      <m:jc m:val="centerGroup"/>
                    </m:oMathParaPr>
                    <m:oMath xmlns:m="http://schemas.openxmlformats.org/officeDocument/2006/math">
                      <m:f>
                        <m:fPr>
                          <m:ctrlPr>
                            <a:rPr lang="en-GB" sz="2000" i="1" smtClean="0">
                              <a:solidFill>
                                <a:schemeClr val="bg1"/>
                              </a:solidFill>
                              <a:latin typeface="Cambria Math" panose="02040503050406030204" pitchFamily="18" charset="0"/>
                            </a:rPr>
                          </m:ctrlPr>
                        </m:fPr>
                        <m:num>
                          <m:nary>
                            <m:naryPr>
                              <m:chr m:val="∑"/>
                              <m:subHide m:val="on"/>
                              <m:supHide m:val="on"/>
                              <m:ctrlPr>
                                <a:rPr lang="en-GB" sz="2000" i="1">
                                  <a:solidFill>
                                    <a:schemeClr val="bg1"/>
                                  </a:solidFill>
                                  <a:latin typeface="Cambria Math" panose="02040503050406030204" pitchFamily="18" charset="0"/>
                                </a:rPr>
                              </m:ctrlPr>
                            </m:naryPr>
                            <m:sub/>
                            <m:sup/>
                            <m:e>
                              <m:r>
                                <a:rPr lang="en-GB" sz="2000" i="1">
                                  <a:solidFill>
                                    <a:schemeClr val="bg1"/>
                                  </a:solidFill>
                                  <a:latin typeface="Cambria Math" panose="02040503050406030204" pitchFamily="18" charset="0"/>
                                </a:rPr>
                                <m:t>(</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𝑟</m:t>
                                  </m:r>
                                </m:e>
                                <m:sub>
                                  <m:r>
                                    <a:rPr lang="en-GB" sz="2000" i="1">
                                      <a:solidFill>
                                        <a:schemeClr val="bg1"/>
                                      </a:solidFill>
                                      <a:latin typeface="Cambria Math" panose="02040503050406030204" pitchFamily="18" charset="0"/>
                                    </a:rPr>
                                    <m:t>𝑠</m:t>
                                  </m:r>
                                </m:sub>
                              </m:sSub>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𝑡</m:t>
                              </m:r>
                              <m:r>
                                <a:rPr lang="en-GB" sz="2000" i="1">
                                  <a:solidFill>
                                    <a:schemeClr val="bg1"/>
                                  </a:solidFill>
                                  <a:latin typeface="Cambria Math" panose="02040503050406030204" pitchFamily="18" charset="0"/>
                                </a:rPr>
                                <m:t>)−</m:t>
                              </m:r>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rPr>
                                    <m:t>𝑟</m:t>
                                  </m:r>
                                </m:e>
                                <m:sub>
                                  <m:r>
                                    <a:rPr lang="en-GB" sz="2000" i="1">
                                      <a:solidFill>
                                        <a:schemeClr val="bg1"/>
                                      </a:solidFill>
                                      <a:latin typeface="Cambria Math" panose="02040503050406030204" pitchFamily="18" charset="0"/>
                                    </a:rPr>
                                    <m:t>𝑓</m:t>
                                  </m:r>
                                </m:sub>
                              </m:sSub>
                              <m:r>
                                <a:rPr lang="en-GB" sz="2000" i="1">
                                  <a:solidFill>
                                    <a:schemeClr val="bg1"/>
                                  </a:solidFill>
                                  <a:latin typeface="Cambria Math" panose="02040503050406030204" pitchFamily="18" charset="0"/>
                                </a:rPr>
                                <m:t>(</m:t>
                              </m:r>
                              <m:r>
                                <a:rPr lang="en-GB" sz="2000" i="1">
                                  <a:solidFill>
                                    <a:schemeClr val="bg1"/>
                                  </a:solidFill>
                                  <a:latin typeface="Cambria Math" panose="02040503050406030204" pitchFamily="18" charset="0"/>
                                </a:rPr>
                                <m:t>𝑡</m:t>
                              </m:r>
                              <m:r>
                                <a:rPr lang="en-GB" sz="2000" i="1">
                                  <a:solidFill>
                                    <a:schemeClr val="bg1"/>
                                  </a:solidFill>
                                  <a:latin typeface="Cambria Math" panose="02040503050406030204" pitchFamily="18" charset="0"/>
                                </a:rPr>
                                <m:t>))</m:t>
                              </m:r>
                            </m:e>
                          </m:nary>
                        </m:num>
                        <m:den>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ea typeface="Cambria Math" panose="02040503050406030204" pitchFamily="18" charset="0"/>
                                </a:rPr>
                                <m:t>𝜎</m:t>
                              </m:r>
                            </m:e>
                            <m:sub>
                              <m:r>
                                <a:rPr lang="en-GB" sz="2000" b="0" i="1" smtClean="0">
                                  <a:solidFill>
                                    <a:schemeClr val="bg1"/>
                                  </a:solidFill>
                                  <a:latin typeface="Cambria Math" panose="02040503050406030204" pitchFamily="18" charset="0"/>
                                </a:rPr>
                                <m:t>𝑑</m:t>
                              </m:r>
                            </m:sub>
                          </m:sSub>
                        </m:den>
                      </m:f>
                    </m:oMath>
                  </m:oMathPara>
                </a14:m>
                <a:endParaRPr lang="en-US" sz="2000" dirty="0">
                  <a:solidFill>
                    <a:schemeClr val="bg1"/>
                  </a:solidFill>
                </a:endParaRPr>
              </a:p>
              <a:p>
                <a:pPr marL="342900" lvl="0" indent="-342900">
                  <a:buFont typeface="Arial" panose="020B0604020202020204" pitchFamily="34" charset="0"/>
                  <a:buChar char="•"/>
                  <a:defRPr/>
                </a:pPr>
                <a:r>
                  <a:rPr lang="en-GB" sz="2000" dirty="0">
                    <a:solidFill>
                      <a:schemeClr val="bg1"/>
                    </a:solidFill>
                  </a:rPr>
                  <a:t>Like the Sharpe ratio however we divide by </a:t>
                </a:r>
                <a14:m>
                  <m:oMath xmlns:m="http://schemas.openxmlformats.org/officeDocument/2006/math">
                    <m:sSub>
                      <m:sSubPr>
                        <m:ctrlPr>
                          <a:rPr lang="en-GB" sz="2000" i="1">
                            <a:solidFill>
                              <a:schemeClr val="bg1"/>
                            </a:solidFill>
                            <a:latin typeface="Cambria Math" panose="02040503050406030204" pitchFamily="18" charset="0"/>
                          </a:rPr>
                        </m:ctrlPr>
                      </m:sSubPr>
                      <m:e>
                        <m:r>
                          <a:rPr lang="en-GB" sz="2000" i="1">
                            <a:solidFill>
                              <a:schemeClr val="bg1"/>
                            </a:solidFill>
                            <a:latin typeface="Cambria Math" panose="02040503050406030204" pitchFamily="18" charset="0"/>
                            <a:ea typeface="Cambria Math" panose="02040503050406030204" pitchFamily="18" charset="0"/>
                          </a:rPr>
                          <m:t>𝜎</m:t>
                        </m:r>
                      </m:e>
                      <m:sub>
                        <m:r>
                          <a:rPr lang="en-GB" sz="2000" b="0" i="1" smtClean="0">
                            <a:solidFill>
                              <a:schemeClr val="bg1"/>
                            </a:solidFill>
                            <a:latin typeface="Cambria Math" panose="02040503050406030204" pitchFamily="18" charset="0"/>
                            <a:ea typeface="Cambria Math" panose="02040503050406030204" pitchFamily="18" charset="0"/>
                          </a:rPr>
                          <m:t>𝑑</m:t>
                        </m:r>
                      </m:sub>
                    </m:sSub>
                  </m:oMath>
                </a14:m>
                <a:r>
                  <a:rPr lang="en-US" sz="2000" dirty="0">
                    <a:solidFill>
                      <a:schemeClr val="bg1"/>
                    </a:solidFill>
                  </a:rPr>
                  <a:t> which is the standard deviation of only the negative or downwards returns. </a:t>
                </a:r>
              </a:p>
              <a:p>
                <a:pPr lvl="0">
                  <a:defRPr/>
                </a:pPr>
                <a:endParaRPr lang="en-US" sz="2000" dirty="0">
                  <a:solidFill>
                    <a:schemeClr val="bg1"/>
                  </a:solidFill>
                </a:endParaRPr>
              </a:p>
            </p:txBody>
          </p:sp>
        </mc:Choice>
        <mc:Fallback xmlns="">
          <p:sp>
            <p:nvSpPr>
              <p:cNvPr id="27" name="TextBox 26">
                <a:extLst>
                  <a:ext uri="{FF2B5EF4-FFF2-40B4-BE49-F238E27FC236}">
                    <a16:creationId xmlns:a16="http://schemas.microsoft.com/office/drawing/2014/main" id="{F1913422-5ACA-4E23-8AD5-238D642AC12A}"/>
                  </a:ext>
                </a:extLst>
              </p:cNvPr>
              <p:cNvSpPr txBox="1">
                <a:spLocks noRot="1" noChangeAspect="1" noMove="1" noResize="1" noEditPoints="1" noAdjustHandles="1" noChangeArrowheads="1" noChangeShapeType="1" noTextEdit="1"/>
              </p:cNvSpPr>
              <p:nvPr/>
            </p:nvSpPr>
            <p:spPr>
              <a:xfrm>
                <a:off x="5999346" y="3479875"/>
                <a:ext cx="5679705" cy="1979324"/>
              </a:xfrm>
              <a:prstGeom prst="rect">
                <a:avLst/>
              </a:prstGeom>
              <a:blipFill>
                <a:blip r:embed="rId3"/>
                <a:stretch>
                  <a:fillRect l="-747"/>
                </a:stretch>
              </a:blipFill>
              <a:ln w="28575">
                <a:solidFill>
                  <a:srgbClr val="FFFF00"/>
                </a:solidFill>
              </a:ln>
            </p:spPr>
            <p:txBody>
              <a:bodyPr/>
              <a:lstStyle/>
              <a:p>
                <a:r>
                  <a:rPr lang="en-GB">
                    <a:noFill/>
                  </a:rPr>
                  <a:t> </a:t>
                </a:r>
              </a:p>
            </p:txBody>
          </p:sp>
        </mc:Fallback>
      </mc:AlternateContent>
      <p:sp>
        <p:nvSpPr>
          <p:cNvPr id="29" name="TextBox 28">
            <a:extLst>
              <a:ext uri="{FF2B5EF4-FFF2-40B4-BE49-F238E27FC236}">
                <a16:creationId xmlns:a16="http://schemas.microsoft.com/office/drawing/2014/main" id="{3CDC20AE-0DCB-48C9-AD59-FB01BD53EC43}"/>
              </a:ext>
            </a:extLst>
          </p:cNvPr>
          <p:cNvSpPr txBox="1"/>
          <p:nvPr/>
        </p:nvSpPr>
        <p:spPr>
          <a:xfrm>
            <a:off x="355903" y="5449451"/>
            <a:ext cx="5643444" cy="1015663"/>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Considers both upwards and downwards volatility as problematic</a:t>
            </a:r>
          </a:p>
          <a:p>
            <a:endParaRPr lang="en-US" sz="2000" dirty="0">
              <a:solidFill>
                <a:schemeClr val="bg1"/>
              </a:solidFill>
            </a:endParaRPr>
          </a:p>
        </p:txBody>
      </p:sp>
      <p:sp>
        <p:nvSpPr>
          <p:cNvPr id="31" name="TextBox 30">
            <a:extLst>
              <a:ext uri="{FF2B5EF4-FFF2-40B4-BE49-F238E27FC236}">
                <a16:creationId xmlns:a16="http://schemas.microsoft.com/office/drawing/2014/main" id="{602A76D5-CC95-4BAE-B508-D64321CC27EB}"/>
              </a:ext>
            </a:extLst>
          </p:cNvPr>
          <p:cNvSpPr txBox="1"/>
          <p:nvPr/>
        </p:nvSpPr>
        <p:spPr>
          <a:xfrm>
            <a:off x="5999346" y="5450286"/>
            <a:ext cx="5679705" cy="1015663"/>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Considers  only downwards volatility as problematic</a:t>
            </a:r>
          </a:p>
          <a:p>
            <a:pPr>
              <a:defRPr/>
            </a:pPr>
            <a:endParaRPr lang="en-GB" sz="2000" dirty="0">
              <a:solidFill>
                <a:schemeClr val="bg1"/>
              </a:solidFill>
            </a:endParaRPr>
          </a:p>
        </p:txBody>
      </p:sp>
      <p:sp>
        <p:nvSpPr>
          <p:cNvPr id="10" name="Title 1">
            <a:extLst>
              <a:ext uri="{FF2B5EF4-FFF2-40B4-BE49-F238E27FC236}">
                <a16:creationId xmlns:a16="http://schemas.microsoft.com/office/drawing/2014/main" id="{B2074E15-5DC4-4327-A2E2-01B4220A61B8}"/>
              </a:ext>
            </a:extLst>
          </p:cNvPr>
          <p:cNvSpPr txBox="1">
            <a:spLocks/>
          </p:cNvSpPr>
          <p:nvPr/>
        </p:nvSpPr>
        <p:spPr>
          <a:xfrm>
            <a:off x="208546" y="-11594"/>
            <a:ext cx="4222444" cy="7809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u="sng" dirty="0">
                <a:solidFill>
                  <a:schemeClr val="bg1"/>
                </a:solidFill>
              </a:rPr>
              <a:t>Strategy Evaluation</a:t>
            </a:r>
          </a:p>
        </p:txBody>
      </p:sp>
      <p:sp>
        <p:nvSpPr>
          <p:cNvPr id="11" name="TextBox 10">
            <a:extLst>
              <a:ext uri="{FF2B5EF4-FFF2-40B4-BE49-F238E27FC236}">
                <a16:creationId xmlns:a16="http://schemas.microsoft.com/office/drawing/2014/main" id="{44502B0F-627E-4994-B7BC-CA6D3EDF555D}"/>
              </a:ext>
            </a:extLst>
          </p:cNvPr>
          <p:cNvSpPr txBox="1"/>
          <p:nvPr/>
        </p:nvSpPr>
        <p:spPr>
          <a:xfrm>
            <a:off x="355908" y="1813144"/>
            <a:ext cx="11323147" cy="442674"/>
          </a:xfrm>
          <a:prstGeom prst="roundRect">
            <a:avLst/>
          </a:prstGeom>
          <a:solidFill>
            <a:srgbClr val="182B4C"/>
          </a:solidFill>
          <a:ln w="28575">
            <a:solidFill>
              <a:srgbClr val="FFFF00"/>
            </a:solidFill>
          </a:ln>
        </p:spPr>
        <p:txBody>
          <a:bodyPr wrap="square">
            <a:spAutoFit/>
          </a:bodyPr>
          <a:lstStyle/>
          <a:p>
            <a:r>
              <a:rPr lang="en-GB" sz="2000" dirty="0">
                <a:solidFill>
                  <a:schemeClr val="bg1"/>
                </a:solidFill>
              </a:rPr>
              <a:t>Comparing to a specific benchmark is often very useful but due to the</a:t>
            </a:r>
          </a:p>
        </p:txBody>
      </p:sp>
    </p:spTree>
    <p:extLst>
      <p:ext uri="{BB962C8B-B14F-4D97-AF65-F5344CB8AC3E}">
        <p14:creationId xmlns:p14="http://schemas.microsoft.com/office/powerpoint/2010/main" val="310649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1+#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1+#ppt_w/2"/>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3" grpId="0" animBg="1"/>
      <p:bldP spid="25" grpId="0" animBg="1"/>
      <p:bldP spid="27" grpId="0" animBg="1"/>
      <p:bldP spid="29" grpId="0" animBg="1"/>
      <p:bldP spid="31" grpId="0" animBg="1"/>
      <p:bldP spid="10"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6000">
              <a:srgbClr val="00589A"/>
            </a:gs>
            <a:gs pos="100000">
              <a:srgbClr val="0B1423"/>
            </a:gs>
          </a:gsLst>
          <a:lin ang="8100000" scaled="0"/>
        </a:gradFill>
        <a:effectLst/>
      </p:bgPr>
    </p:bg>
    <p:spTree>
      <p:nvGrpSpPr>
        <p:cNvPr id="1" name=""/>
        <p:cNvGrpSpPr/>
        <p:nvPr/>
      </p:nvGrpSpPr>
      <p:grpSpPr>
        <a:xfrm>
          <a:off x="0" y="0"/>
          <a:ext cx="0" cy="0"/>
          <a:chOff x="0" y="0"/>
          <a:chExt cx="0" cy="0"/>
        </a:xfrm>
      </p:grpSpPr>
      <p:pic>
        <p:nvPicPr>
          <p:cNvPr id="32" name="Video 6" title="Stock Market Bar Graph">
            <a:hlinkClick r:id="" action="ppaction://media"/>
            <a:extLst>
              <a:ext uri="{FF2B5EF4-FFF2-40B4-BE49-F238E27FC236}">
                <a16:creationId xmlns:a16="http://schemas.microsoft.com/office/drawing/2014/main" id="{178EA678-2586-4960-8A16-1778FCD3CF22}"/>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40000" contrast="-40000"/>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0B5F214-9E69-4164-9BDB-C426F1AE3D34}"/>
              </a:ext>
            </a:extLst>
          </p:cNvPr>
          <p:cNvSpPr txBox="1"/>
          <p:nvPr/>
        </p:nvSpPr>
        <p:spPr>
          <a:xfrm>
            <a:off x="8543636" y="5199086"/>
            <a:ext cx="5978165" cy="646331"/>
          </a:xfrm>
          <a:prstGeom prst="rect">
            <a:avLst/>
          </a:prstGeom>
          <a:noFill/>
        </p:spPr>
        <p:txBody>
          <a:bodyPr wrap="square" rtlCol="0">
            <a:spAutoFit/>
          </a:bodyPr>
          <a:lstStyle/>
          <a:p>
            <a:r>
              <a:rPr lang="en-GB" sz="3600" b="1" u="sng" dirty="0">
                <a:solidFill>
                  <a:schemeClr val="bg1"/>
                </a:solidFill>
              </a:rPr>
              <a:t>Time to Code</a:t>
            </a:r>
          </a:p>
        </p:txBody>
      </p:sp>
    </p:spTree>
    <p:extLst>
      <p:ext uri="{BB962C8B-B14F-4D97-AF65-F5344CB8AC3E}">
        <p14:creationId xmlns:p14="http://schemas.microsoft.com/office/powerpoint/2010/main" val="159443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2"/>
                                        </p:tgtEl>
                                      </p:cBhvr>
                                    </p:cmd>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9" repeatCount="indefinite" fill="hold" display="0">
                  <p:stCondLst>
                    <p:cond delay="indefinite"/>
                  </p:stCondLst>
                </p:cTn>
                <p:tgtEl>
                  <p:spTgt spid="32"/>
                </p:tgtEl>
              </p:cMediaNode>
            </p:video>
            <p:seq concurrent="1" nextAc="seek">
              <p:cTn id="10" restart="whenNotActive" fill="hold" evtFilter="cancelBubble" nodeType="interactiveSeq">
                <p:stCondLst>
                  <p:cond evt="onClick" delay="0">
                    <p:tgtEl>
                      <p:spTgt spid="32"/>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000" fill="hold"/>
                                        <p:tgtEl>
                                          <p:spTgt spid="32"/>
                                        </p:tgtEl>
                                      </p:cBhvr>
                                    </p:cmd>
                                  </p:childTnLst>
                                </p:cTn>
                              </p:par>
                            </p:childTnLst>
                          </p:cTn>
                        </p:par>
                      </p:childTnLst>
                    </p:cTn>
                  </p:par>
                </p:childTnLst>
              </p:cTn>
              <p:nextCondLst>
                <p:cond evt="onClick" delay="0">
                  <p:tgtEl>
                    <p:spTgt spid="32"/>
                  </p:tgtEl>
                </p:cond>
              </p:nextCondLst>
            </p:seq>
          </p:childTnLst>
        </p:cTn>
      </p:par>
    </p:tnLst>
    <p:bldLst>
      <p:bldP spid="5"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8F0596-CFA8-43FA-A502-D7E3C4C24AC8}"/>
              </a:ext>
            </a:extLst>
          </p:cNvPr>
          <p:cNvSpPr txBox="1"/>
          <p:nvPr/>
        </p:nvSpPr>
        <p:spPr>
          <a:xfrm>
            <a:off x="128336" y="0"/>
            <a:ext cx="4350935" cy="707886"/>
          </a:xfrm>
          <a:prstGeom prst="rect">
            <a:avLst/>
          </a:prstGeom>
          <a:noFill/>
        </p:spPr>
        <p:txBody>
          <a:bodyPr wrap="none" rtlCol="0">
            <a:spAutoFit/>
          </a:bodyPr>
          <a:lstStyle/>
          <a:p>
            <a:r>
              <a:rPr lang="en-GB" sz="4000" u="sng" dirty="0">
                <a:solidFill>
                  <a:schemeClr val="bg1"/>
                </a:solidFill>
              </a:rPr>
              <a:t>Outline of the STEC</a:t>
            </a:r>
          </a:p>
        </p:txBody>
      </p:sp>
      <p:sp>
        <p:nvSpPr>
          <p:cNvPr id="3" name="TextBox 2">
            <a:extLst>
              <a:ext uri="{FF2B5EF4-FFF2-40B4-BE49-F238E27FC236}">
                <a16:creationId xmlns:a16="http://schemas.microsoft.com/office/drawing/2014/main" id="{8CE02E86-16B2-44E5-AC28-525E958118D4}"/>
              </a:ext>
            </a:extLst>
          </p:cNvPr>
          <p:cNvSpPr txBox="1"/>
          <p:nvPr/>
        </p:nvSpPr>
        <p:spPr>
          <a:xfrm>
            <a:off x="1266280" y="998970"/>
            <a:ext cx="8484006" cy="1328023"/>
          </a:xfrm>
          <a:prstGeom prst="roundRect">
            <a:avLst/>
          </a:prstGeom>
          <a:solidFill>
            <a:srgbClr val="182B4C"/>
          </a:solidFill>
          <a:ln w="28575">
            <a:solidFill>
              <a:srgbClr val="FFFF00"/>
            </a:solidFill>
          </a:ln>
        </p:spPr>
        <p:txBody>
          <a:bodyPr wrap="square" rtlCol="0">
            <a:spAutoFit/>
          </a:bodyPr>
          <a:lstStyle/>
          <a:p>
            <a:r>
              <a:rPr lang="en-GB" b="1" dirty="0">
                <a:solidFill>
                  <a:schemeClr val="bg1"/>
                </a:solidFill>
              </a:rPr>
              <a:t>Session 1 Introduction - 5</a:t>
            </a:r>
            <a:r>
              <a:rPr lang="en-GB" b="1" baseline="30000" dirty="0">
                <a:solidFill>
                  <a:schemeClr val="bg1"/>
                </a:solidFill>
              </a:rPr>
              <a:t>th</a:t>
            </a:r>
            <a:r>
              <a:rPr lang="en-GB" b="1" dirty="0">
                <a:solidFill>
                  <a:schemeClr val="bg1"/>
                </a:solidFill>
              </a:rPr>
              <a:t> March</a:t>
            </a:r>
          </a:p>
          <a:p>
            <a:pPr marL="285750" indent="-285750">
              <a:buFont typeface="Arial" panose="020B0604020202020204" pitchFamily="34" charset="0"/>
              <a:buChar char="•"/>
            </a:pPr>
            <a:r>
              <a:rPr lang="en-GB" dirty="0">
                <a:solidFill>
                  <a:schemeClr val="bg1"/>
                </a:solidFill>
              </a:rPr>
              <a:t>Introduction to systematic trading  and financial basics</a:t>
            </a:r>
          </a:p>
          <a:p>
            <a:endParaRPr lang="en-GB" dirty="0">
              <a:solidFill>
                <a:schemeClr val="bg1"/>
              </a:solidFill>
            </a:endParaRPr>
          </a:p>
          <a:p>
            <a:pPr marL="285750" indent="-285750">
              <a:buFont typeface="Arial" panose="020B0604020202020204" pitchFamily="34" charset="0"/>
              <a:buChar char="•"/>
            </a:pPr>
            <a:r>
              <a:rPr lang="en-GB" dirty="0">
                <a:solidFill>
                  <a:schemeClr val="bg1"/>
                </a:solidFill>
              </a:rPr>
              <a:t>Momentum strategies including relative and cross sectional momentum</a:t>
            </a:r>
          </a:p>
        </p:txBody>
      </p:sp>
      <p:sp>
        <p:nvSpPr>
          <p:cNvPr id="4" name="TextBox 3">
            <a:extLst>
              <a:ext uri="{FF2B5EF4-FFF2-40B4-BE49-F238E27FC236}">
                <a16:creationId xmlns:a16="http://schemas.microsoft.com/office/drawing/2014/main" id="{CCAE0E47-5935-41A2-8774-54D0C01FD1B7}"/>
              </a:ext>
            </a:extLst>
          </p:cNvPr>
          <p:cNvSpPr txBox="1"/>
          <p:nvPr/>
        </p:nvSpPr>
        <p:spPr>
          <a:xfrm>
            <a:off x="1266280" y="2538081"/>
            <a:ext cx="8484006" cy="1634490"/>
          </a:xfrm>
          <a:prstGeom prst="roundRect">
            <a:avLst/>
          </a:prstGeom>
          <a:solidFill>
            <a:srgbClr val="182B4C"/>
          </a:solidFill>
          <a:ln w="28575">
            <a:solidFill>
              <a:srgbClr val="FFFF00"/>
            </a:solidFill>
          </a:ln>
        </p:spPr>
        <p:txBody>
          <a:bodyPr wrap="square" rtlCol="0">
            <a:spAutoFit/>
          </a:bodyPr>
          <a:lstStyle/>
          <a:p>
            <a:r>
              <a:rPr lang="en-GB" b="1" dirty="0">
                <a:solidFill>
                  <a:schemeClr val="bg1"/>
                </a:solidFill>
              </a:rPr>
              <a:t>Session 2 Mean Reversion - 12</a:t>
            </a:r>
            <a:r>
              <a:rPr lang="en-GB" b="1" baseline="30000" dirty="0">
                <a:solidFill>
                  <a:schemeClr val="bg1"/>
                </a:solidFill>
              </a:rPr>
              <a:t>th</a:t>
            </a:r>
            <a:r>
              <a:rPr lang="en-GB" b="1" dirty="0">
                <a:solidFill>
                  <a:schemeClr val="bg1"/>
                </a:solidFill>
              </a:rPr>
              <a:t> March</a:t>
            </a:r>
            <a:endParaRPr lang="en-GB" dirty="0">
              <a:solidFill>
                <a:schemeClr val="bg1"/>
              </a:solidFill>
            </a:endParaRPr>
          </a:p>
          <a:p>
            <a:pPr marL="285750" indent="-285750">
              <a:buFont typeface="Arial" panose="020B0604020202020204" pitchFamily="34" charset="0"/>
              <a:buChar char="•"/>
            </a:pPr>
            <a:r>
              <a:rPr lang="en-GB" dirty="0">
                <a:solidFill>
                  <a:schemeClr val="bg1"/>
                </a:solidFill>
              </a:rPr>
              <a:t>Mean reversion strategies and Fibonacci strategies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Value strategies</a:t>
            </a:r>
          </a:p>
          <a:p>
            <a:r>
              <a:rPr lang="en-GB" dirty="0"/>
              <a:t> </a:t>
            </a:r>
          </a:p>
        </p:txBody>
      </p:sp>
      <p:sp>
        <p:nvSpPr>
          <p:cNvPr id="5" name="TextBox 4">
            <a:extLst>
              <a:ext uri="{FF2B5EF4-FFF2-40B4-BE49-F238E27FC236}">
                <a16:creationId xmlns:a16="http://schemas.microsoft.com/office/drawing/2014/main" id="{1B6BA34D-9D64-4ACE-81D1-F16EFF46EEE9}"/>
              </a:ext>
            </a:extLst>
          </p:cNvPr>
          <p:cNvSpPr txBox="1"/>
          <p:nvPr/>
        </p:nvSpPr>
        <p:spPr>
          <a:xfrm>
            <a:off x="1266279" y="4354191"/>
            <a:ext cx="8484007" cy="1328023"/>
          </a:xfrm>
          <a:prstGeom prst="roundRect">
            <a:avLst/>
          </a:prstGeom>
          <a:solidFill>
            <a:srgbClr val="182B4C"/>
          </a:solidFill>
          <a:ln w="28575">
            <a:solidFill>
              <a:srgbClr val="FFFF00"/>
            </a:solidFill>
          </a:ln>
        </p:spPr>
        <p:txBody>
          <a:bodyPr wrap="square" rtlCol="0">
            <a:spAutoFit/>
          </a:bodyPr>
          <a:lstStyle/>
          <a:p>
            <a:r>
              <a:rPr lang="en-GB" b="1" dirty="0">
                <a:solidFill>
                  <a:schemeClr val="bg1"/>
                </a:solidFill>
              </a:rPr>
              <a:t>Session 3 – 19</a:t>
            </a:r>
            <a:r>
              <a:rPr lang="en-GB" b="1" baseline="30000" dirty="0">
                <a:solidFill>
                  <a:schemeClr val="bg1"/>
                </a:solidFill>
              </a:rPr>
              <a:t>th</a:t>
            </a:r>
            <a:r>
              <a:rPr lang="en-GB" b="1" dirty="0">
                <a:solidFill>
                  <a:schemeClr val="bg1"/>
                </a:solidFill>
              </a:rPr>
              <a:t> March</a:t>
            </a:r>
          </a:p>
          <a:p>
            <a:pPr marL="285750" indent="-285750">
              <a:buFont typeface="Arial" panose="020B0604020202020204" pitchFamily="34" charset="0"/>
              <a:buChar char="•"/>
            </a:pPr>
            <a:r>
              <a:rPr lang="en-GB" dirty="0">
                <a:solidFill>
                  <a:schemeClr val="bg1"/>
                </a:solidFill>
              </a:rPr>
              <a:t>ML models</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dirty="0">
                <a:solidFill>
                  <a:schemeClr val="bg1"/>
                </a:solidFill>
              </a:rPr>
              <a:t>Sentiment analysis</a:t>
            </a:r>
          </a:p>
        </p:txBody>
      </p:sp>
    </p:spTree>
    <p:extLst>
      <p:ext uri="{BB962C8B-B14F-4D97-AF65-F5344CB8AC3E}">
        <p14:creationId xmlns:p14="http://schemas.microsoft.com/office/powerpoint/2010/main" val="300127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4465-7834-4F49-B2C4-EFB53480EFD8}"/>
              </a:ext>
            </a:extLst>
          </p:cNvPr>
          <p:cNvSpPr>
            <a:spLocks noGrp="1"/>
          </p:cNvSpPr>
          <p:nvPr>
            <p:ph type="title"/>
          </p:nvPr>
        </p:nvSpPr>
        <p:spPr>
          <a:xfrm>
            <a:off x="160420" y="-14950"/>
            <a:ext cx="4137912" cy="1325563"/>
          </a:xfrm>
        </p:spPr>
        <p:txBody>
          <a:bodyPr>
            <a:normAutofit/>
          </a:bodyPr>
          <a:lstStyle/>
          <a:p>
            <a:r>
              <a:rPr lang="en-GB" sz="4000" b="1" u="sng" dirty="0">
                <a:solidFill>
                  <a:schemeClr val="bg1"/>
                </a:solidFill>
              </a:rPr>
              <a:t>Todays coding task</a:t>
            </a:r>
          </a:p>
        </p:txBody>
      </p:sp>
      <p:sp>
        <p:nvSpPr>
          <p:cNvPr id="4" name="TextBox 3">
            <a:extLst>
              <a:ext uri="{FF2B5EF4-FFF2-40B4-BE49-F238E27FC236}">
                <a16:creationId xmlns:a16="http://schemas.microsoft.com/office/drawing/2014/main" id="{557EBEB8-C3B3-4C23-9030-BC2CBA432B0E}"/>
              </a:ext>
            </a:extLst>
          </p:cNvPr>
          <p:cNvSpPr txBox="1"/>
          <p:nvPr/>
        </p:nvSpPr>
        <p:spPr>
          <a:xfrm>
            <a:off x="838200" y="3994484"/>
            <a:ext cx="184731" cy="369332"/>
          </a:xfrm>
          <a:prstGeom prst="rect">
            <a:avLst/>
          </a:prstGeom>
          <a:noFill/>
        </p:spPr>
        <p:txBody>
          <a:bodyPr wrap="none" rtlCol="0">
            <a:spAutoFit/>
          </a:bodyPr>
          <a:lstStyle/>
          <a:p>
            <a:endParaRPr lang="en-GB" dirty="0"/>
          </a:p>
        </p:txBody>
      </p:sp>
      <p:sp>
        <p:nvSpPr>
          <p:cNvPr id="5" name="TextBox 4">
            <a:extLst>
              <a:ext uri="{FF2B5EF4-FFF2-40B4-BE49-F238E27FC236}">
                <a16:creationId xmlns:a16="http://schemas.microsoft.com/office/drawing/2014/main" id="{EA5AC41B-36B8-4063-BA56-9E98772A413D}"/>
              </a:ext>
            </a:extLst>
          </p:cNvPr>
          <p:cNvSpPr txBox="1"/>
          <p:nvPr/>
        </p:nvSpPr>
        <p:spPr>
          <a:xfrm>
            <a:off x="250814" y="1310613"/>
            <a:ext cx="11645263" cy="442674"/>
          </a:xfrm>
          <a:prstGeom prst="roundRect">
            <a:avLst/>
          </a:prstGeom>
          <a:solidFill>
            <a:srgbClr val="182B4C"/>
          </a:solidFill>
          <a:ln w="28575">
            <a:solidFill>
              <a:srgbClr val="FFFF00"/>
            </a:solidFill>
          </a:ln>
        </p:spPr>
        <p:txBody>
          <a:bodyPr wrap="square" rtlCol="0">
            <a:spAutoFit/>
          </a:bodyPr>
          <a:lstStyle/>
          <a:p>
            <a:pPr marL="285750" indent="-285750">
              <a:buFont typeface="Arial" panose="020B0604020202020204" pitchFamily="34" charset="0"/>
              <a:buChar char="•"/>
            </a:pPr>
            <a:r>
              <a:rPr lang="en-GB" sz="2000" b="1" dirty="0">
                <a:solidFill>
                  <a:schemeClr val="bg1"/>
                </a:solidFill>
              </a:rPr>
              <a:t>Develop and </a:t>
            </a:r>
            <a:r>
              <a:rPr lang="en-GB" sz="2000" b="1" dirty="0" err="1">
                <a:solidFill>
                  <a:schemeClr val="bg1"/>
                </a:solidFill>
              </a:rPr>
              <a:t>backtest</a:t>
            </a:r>
            <a:r>
              <a:rPr lang="en-GB" sz="2000" b="1" dirty="0">
                <a:solidFill>
                  <a:schemeClr val="bg1"/>
                </a:solidFill>
              </a:rPr>
              <a:t> both a cross sectional and relative momentum strategy.</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985212F-43DA-4269-B7D4-C5CF68BDCDC3}"/>
              </a:ext>
            </a:extLst>
          </p:cNvPr>
          <p:cNvSpPr txBox="1"/>
          <p:nvPr/>
        </p:nvSpPr>
        <p:spPr>
          <a:xfrm>
            <a:off x="250814" y="2304624"/>
            <a:ext cx="11645262" cy="442674"/>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Implement a weighting scheme as an extension to one of the models above.</a:t>
            </a: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C877656-3DAA-440E-ACED-90C64D874698}"/>
              </a:ext>
            </a:extLst>
          </p:cNvPr>
          <p:cNvSpPr txBox="1"/>
          <p:nvPr/>
        </p:nvSpPr>
        <p:spPr>
          <a:xfrm>
            <a:off x="250814" y="3298635"/>
            <a:ext cx="11645262" cy="442674"/>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Develop code that successfully calculates the </a:t>
            </a:r>
            <a:r>
              <a:rPr lang="en-GB" sz="2000"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Sortino</a:t>
            </a: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ratio</a:t>
            </a: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5FDDC28-CBE7-4A22-9B9A-F552467CE582}"/>
              </a:ext>
            </a:extLst>
          </p:cNvPr>
          <p:cNvSpPr txBox="1"/>
          <p:nvPr/>
        </p:nvSpPr>
        <p:spPr>
          <a:xfrm>
            <a:off x="250814" y="4292646"/>
            <a:ext cx="11645262" cy="442674"/>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If you didn’t receive an email about accessing skeleton code then raise your hands. </a:t>
            </a: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735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D4BA78-2DBF-4CF0-98C7-514ABAA59FD6}"/>
              </a:ext>
            </a:extLst>
          </p:cNvPr>
          <p:cNvPicPr>
            <a:picLocks noChangeAspect="1"/>
          </p:cNvPicPr>
          <p:nvPr/>
        </p:nvPicPr>
        <p:blipFill rotWithShape="1">
          <a:blip r:embed="rId2"/>
          <a:srcRect l="3859" t="26342" r="19831" b="37346"/>
          <a:stretch/>
        </p:blipFill>
        <p:spPr>
          <a:xfrm>
            <a:off x="422568" y="1599476"/>
            <a:ext cx="8309522" cy="2224155"/>
          </a:xfrm>
          <a:prstGeom prst="rect">
            <a:avLst/>
          </a:prstGeom>
        </p:spPr>
      </p:pic>
      <p:cxnSp>
        <p:nvCxnSpPr>
          <p:cNvPr id="30" name="Connector: Curved 29">
            <a:extLst>
              <a:ext uri="{FF2B5EF4-FFF2-40B4-BE49-F238E27FC236}">
                <a16:creationId xmlns:a16="http://schemas.microsoft.com/office/drawing/2014/main" id="{F0F20B49-E8EA-47F5-BE60-7B6D17DF3185}"/>
              </a:ext>
            </a:extLst>
          </p:cNvPr>
          <p:cNvCxnSpPr>
            <a:cxnSpLocks/>
            <a:stCxn id="10" idx="0"/>
            <a:endCxn id="15" idx="3"/>
          </p:cNvCxnSpPr>
          <p:nvPr/>
        </p:nvCxnSpPr>
        <p:spPr>
          <a:xfrm rot="16200000" flipV="1">
            <a:off x="2833913" y="3060760"/>
            <a:ext cx="3889502" cy="2537691"/>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A024465-7834-4F49-B2C4-EFB53480EFD8}"/>
              </a:ext>
            </a:extLst>
          </p:cNvPr>
          <p:cNvSpPr>
            <a:spLocks noGrp="1"/>
          </p:cNvSpPr>
          <p:nvPr>
            <p:ph type="title"/>
          </p:nvPr>
        </p:nvSpPr>
        <p:spPr>
          <a:xfrm>
            <a:off x="128335" y="20097"/>
            <a:ext cx="8951495" cy="896926"/>
          </a:xfrm>
        </p:spPr>
        <p:txBody>
          <a:bodyPr>
            <a:normAutofit/>
          </a:bodyPr>
          <a:lstStyle/>
          <a:p>
            <a:r>
              <a:rPr lang="en-GB" sz="4000" b="1" u="sng" dirty="0">
                <a:solidFill>
                  <a:schemeClr val="bg1"/>
                </a:solidFill>
              </a:rPr>
              <a:t>Useful Information on the </a:t>
            </a:r>
            <a:r>
              <a:rPr lang="en-GB" sz="4000" b="1" u="sng" dirty="0" err="1">
                <a:solidFill>
                  <a:schemeClr val="bg1"/>
                </a:solidFill>
              </a:rPr>
              <a:t>yFinance</a:t>
            </a:r>
            <a:r>
              <a:rPr lang="en-GB" sz="4000" b="1" u="sng" dirty="0">
                <a:solidFill>
                  <a:schemeClr val="bg1"/>
                </a:solidFill>
              </a:rPr>
              <a:t> Module</a:t>
            </a:r>
          </a:p>
        </p:txBody>
      </p:sp>
      <p:sp>
        <p:nvSpPr>
          <p:cNvPr id="4" name="TextBox 3">
            <a:extLst>
              <a:ext uri="{FF2B5EF4-FFF2-40B4-BE49-F238E27FC236}">
                <a16:creationId xmlns:a16="http://schemas.microsoft.com/office/drawing/2014/main" id="{557EBEB8-C3B3-4C23-9030-BC2CBA432B0E}"/>
              </a:ext>
            </a:extLst>
          </p:cNvPr>
          <p:cNvSpPr txBox="1"/>
          <p:nvPr/>
        </p:nvSpPr>
        <p:spPr>
          <a:xfrm>
            <a:off x="838200" y="3994484"/>
            <a:ext cx="184731" cy="369332"/>
          </a:xfrm>
          <a:prstGeom prst="rect">
            <a:avLst/>
          </a:prstGeom>
          <a:noFill/>
        </p:spPr>
        <p:txBody>
          <a:bodyPr wrap="none" rtlCol="0">
            <a:spAutoFit/>
          </a:bodyPr>
          <a:lstStyle/>
          <a:p>
            <a:endParaRPr lang="en-GB" dirty="0"/>
          </a:p>
        </p:txBody>
      </p:sp>
      <p:sp>
        <p:nvSpPr>
          <p:cNvPr id="5" name="TextBox 4">
            <a:extLst>
              <a:ext uri="{FF2B5EF4-FFF2-40B4-BE49-F238E27FC236}">
                <a16:creationId xmlns:a16="http://schemas.microsoft.com/office/drawing/2014/main" id="{EA5AC41B-36B8-4063-BA56-9E98772A413D}"/>
              </a:ext>
            </a:extLst>
          </p:cNvPr>
          <p:cNvSpPr txBox="1"/>
          <p:nvPr/>
        </p:nvSpPr>
        <p:spPr>
          <a:xfrm>
            <a:off x="250814" y="1059292"/>
            <a:ext cx="11645263" cy="442674"/>
          </a:xfrm>
          <a:prstGeom prst="roundRect">
            <a:avLst/>
          </a:prstGeom>
          <a:solidFill>
            <a:srgbClr val="182B4C"/>
          </a:solidFill>
          <a:ln w="28575">
            <a:solidFill>
              <a:srgbClr val="FFFF00"/>
            </a:solidFill>
          </a:ln>
        </p:spPr>
        <p:txBody>
          <a:bodyPr wrap="square" rtlCol="0">
            <a:spAutoFit/>
          </a:bodyPr>
          <a:lstStyle/>
          <a:p>
            <a:pPr marL="285750" indent="-285750">
              <a:buFont typeface="Arial" panose="020B0604020202020204" pitchFamily="34" charset="0"/>
              <a:buChar char="•"/>
            </a:pPr>
            <a:r>
              <a:rPr lang="en-GB" sz="2000" b="1" dirty="0">
                <a:solidFill>
                  <a:schemeClr val="bg1"/>
                </a:solidFill>
              </a:rPr>
              <a:t>The </a:t>
            </a:r>
            <a:r>
              <a:rPr lang="en-GB" sz="2000" b="1" dirty="0" err="1">
                <a:solidFill>
                  <a:schemeClr val="bg1"/>
                </a:solidFill>
              </a:rPr>
              <a:t>yFinance</a:t>
            </a:r>
            <a:r>
              <a:rPr lang="en-GB" sz="2000" b="1" dirty="0">
                <a:solidFill>
                  <a:schemeClr val="bg1"/>
                </a:solidFill>
              </a:rPr>
              <a:t> module imports data from Yahoo Finance into the following Pandas </a:t>
            </a:r>
            <a:r>
              <a:rPr lang="en-GB" sz="2000" b="1" dirty="0" err="1">
                <a:solidFill>
                  <a:schemeClr val="bg1"/>
                </a:solidFill>
              </a:rPr>
              <a:t>DataFrame</a:t>
            </a:r>
            <a:r>
              <a:rPr lang="en-GB" sz="2000" b="1" dirty="0">
                <a:solidFill>
                  <a:schemeClr val="bg1"/>
                </a:solidFill>
              </a:rPr>
              <a:t>.</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8222625B-9387-4FB1-AA93-95B4D9AD4FF8}"/>
              </a:ext>
            </a:extLst>
          </p:cNvPr>
          <p:cNvSpPr/>
          <p:nvPr/>
        </p:nvSpPr>
        <p:spPr>
          <a:xfrm>
            <a:off x="750772" y="2693081"/>
            <a:ext cx="599051" cy="11120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45ADE924-7E36-4199-91C6-BDC13CA6D064}"/>
              </a:ext>
            </a:extLst>
          </p:cNvPr>
          <p:cNvSpPr/>
          <p:nvPr/>
        </p:nvSpPr>
        <p:spPr>
          <a:xfrm>
            <a:off x="2604655" y="2304190"/>
            <a:ext cx="905163" cy="16133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46641D4-24C2-4796-8A02-DFC5A1512FF7}"/>
              </a:ext>
            </a:extLst>
          </p:cNvPr>
          <p:cNvSpPr/>
          <p:nvPr/>
        </p:nvSpPr>
        <p:spPr>
          <a:xfrm>
            <a:off x="1349823" y="2081254"/>
            <a:ext cx="7276941" cy="16133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1295937-CD3C-45DD-A209-76FB998B1CFA}"/>
              </a:ext>
            </a:extLst>
          </p:cNvPr>
          <p:cNvSpPr/>
          <p:nvPr/>
        </p:nvSpPr>
        <p:spPr>
          <a:xfrm rot="5400000">
            <a:off x="1496068" y="1870446"/>
            <a:ext cx="306561" cy="599050"/>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Connector: Curved 20">
            <a:extLst>
              <a:ext uri="{FF2B5EF4-FFF2-40B4-BE49-F238E27FC236}">
                <a16:creationId xmlns:a16="http://schemas.microsoft.com/office/drawing/2014/main" id="{9D9D6189-8286-4C48-9371-95A00CFED506}"/>
              </a:ext>
            </a:extLst>
          </p:cNvPr>
          <p:cNvCxnSpPr>
            <a:cxnSpLocks/>
            <a:endCxn id="14" idx="1"/>
          </p:cNvCxnSpPr>
          <p:nvPr/>
        </p:nvCxnSpPr>
        <p:spPr>
          <a:xfrm rot="5400000" flipH="1" flipV="1">
            <a:off x="206893" y="3377263"/>
            <a:ext cx="672021" cy="415737"/>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B577F10-E313-4085-90CF-909A21AA97E2}"/>
              </a:ext>
            </a:extLst>
          </p:cNvPr>
          <p:cNvCxnSpPr>
            <a:cxnSpLocks/>
          </p:cNvCxnSpPr>
          <p:nvPr/>
        </p:nvCxnSpPr>
        <p:spPr>
          <a:xfrm rot="16200000" flipV="1">
            <a:off x="8419167" y="2351228"/>
            <a:ext cx="2428722" cy="2013527"/>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5981DC5-940F-4B96-8A25-2F3FDE1ACF56}"/>
              </a:ext>
            </a:extLst>
          </p:cNvPr>
          <p:cNvCxnSpPr>
            <a:cxnSpLocks/>
            <a:endCxn id="11" idx="6"/>
          </p:cNvCxnSpPr>
          <p:nvPr/>
        </p:nvCxnSpPr>
        <p:spPr>
          <a:xfrm flipH="1" flipV="1">
            <a:off x="1649349" y="2323252"/>
            <a:ext cx="6587" cy="32774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985212F-43DA-4269-B7D4-C5CF68BDCDC3}"/>
              </a:ext>
            </a:extLst>
          </p:cNvPr>
          <p:cNvSpPr txBox="1"/>
          <p:nvPr/>
        </p:nvSpPr>
        <p:spPr>
          <a:xfrm>
            <a:off x="224878" y="3921142"/>
            <a:ext cx="11645262" cy="442674"/>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default index for this data set is daily</a:t>
            </a: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C877656-3DAA-440E-ACED-90C64D874698}"/>
              </a:ext>
            </a:extLst>
          </p:cNvPr>
          <p:cNvSpPr txBox="1"/>
          <p:nvPr/>
        </p:nvSpPr>
        <p:spPr>
          <a:xfrm>
            <a:off x="215745" y="4590641"/>
            <a:ext cx="11645262" cy="783193"/>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columns represent daily quantities including the Open, Close, Adjusted Close, Low and Open prices and Trading Volume.</a:t>
            </a: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F950040F-EDD7-4ACC-8026-C5AA0E4C0FA3}"/>
              </a:ext>
            </a:extLst>
          </p:cNvPr>
          <p:cNvSpPr txBox="1"/>
          <p:nvPr/>
        </p:nvSpPr>
        <p:spPr>
          <a:xfrm>
            <a:off x="215745" y="5600660"/>
            <a:ext cx="11645262" cy="442674"/>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We use the Adjusted close as the value of buying and selling securities when </a:t>
            </a:r>
            <a:r>
              <a:rPr lang="en-GB" sz="2000" b="1"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backtesting</a:t>
            </a: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5FDDC28-CBE7-4A22-9B9A-F552467CE582}"/>
              </a:ext>
            </a:extLst>
          </p:cNvPr>
          <p:cNvSpPr txBox="1"/>
          <p:nvPr/>
        </p:nvSpPr>
        <p:spPr>
          <a:xfrm>
            <a:off x="224878" y="6274357"/>
            <a:ext cx="11645262" cy="442674"/>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sub-columns represent the individual assets</a:t>
            </a: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746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1+#ppt_w/2"/>
                                          </p:val>
                                        </p:tav>
                                        <p:tav tm="100000">
                                          <p:val>
                                            <p:strVal val="#ppt_x"/>
                                          </p:val>
                                        </p:tav>
                                      </p:tavLst>
                                    </p:anim>
                                    <p:anim calcmode="lin" valueType="num">
                                      <p:cBhvr additive="base">
                                        <p:cTn id="46" dur="500" fill="hold"/>
                                        <p:tgtEl>
                                          <p:spTgt spid="13"/>
                                        </p:tgtEl>
                                        <p:attrNameLst>
                                          <p:attrName>ppt_y</p:attrName>
                                        </p:attrNameLst>
                                      </p:cBhvr>
                                      <p:tavLst>
                                        <p:tav tm="0">
                                          <p:val>
                                            <p:strVal val="#ppt_y"/>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fill="hold"/>
                                        <p:tgtEl>
                                          <p:spTgt spid="10"/>
                                        </p:tgtEl>
                                        <p:attrNameLst>
                                          <p:attrName>ppt_x</p:attrName>
                                        </p:attrNameLst>
                                      </p:cBhvr>
                                      <p:tavLst>
                                        <p:tav tm="0">
                                          <p:val>
                                            <p:strVal val="1+#ppt_w/2"/>
                                          </p:val>
                                        </p:tav>
                                        <p:tav tm="100000">
                                          <p:val>
                                            <p:strVal val="#ppt_x"/>
                                          </p:val>
                                        </p:tav>
                                      </p:tavLst>
                                    </p:anim>
                                    <p:anim calcmode="lin" valueType="num">
                                      <p:cBhvr additive="base">
                                        <p:cTn id="58" dur="500" fill="hold"/>
                                        <p:tgtEl>
                                          <p:spTgt spid="10"/>
                                        </p:tgtEl>
                                        <p:attrNameLst>
                                          <p:attrName>ppt_y</p:attrName>
                                        </p:attrNameLst>
                                      </p:cBhvr>
                                      <p:tavLst>
                                        <p:tav tm="0">
                                          <p:val>
                                            <p:strVal val="#ppt_y"/>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4" grpId="0" animBg="1"/>
      <p:bldP spid="15" grpId="0" animBg="1"/>
      <p:bldP spid="16" grpId="0" animBg="1"/>
      <p:bldP spid="11" grpId="0" animBg="1"/>
      <p:bldP spid="8" grpId="0" animBg="1"/>
      <p:bldP spid="9" grpId="0" animBg="1"/>
      <p:bldP spid="13"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4465-7834-4F49-B2C4-EFB53480EFD8}"/>
              </a:ext>
            </a:extLst>
          </p:cNvPr>
          <p:cNvSpPr>
            <a:spLocks noGrp="1"/>
          </p:cNvSpPr>
          <p:nvPr>
            <p:ph type="title"/>
          </p:nvPr>
        </p:nvSpPr>
        <p:spPr>
          <a:xfrm>
            <a:off x="128336" y="0"/>
            <a:ext cx="2661706" cy="903064"/>
          </a:xfrm>
        </p:spPr>
        <p:txBody>
          <a:bodyPr>
            <a:normAutofit/>
          </a:bodyPr>
          <a:lstStyle/>
          <a:p>
            <a:r>
              <a:rPr lang="en-GB" sz="4000" b="1" u="sng" dirty="0">
                <a:solidFill>
                  <a:schemeClr val="bg1"/>
                </a:solidFill>
              </a:rPr>
              <a:t>Conclusions</a:t>
            </a:r>
          </a:p>
        </p:txBody>
      </p:sp>
      <p:sp>
        <p:nvSpPr>
          <p:cNvPr id="4" name="TextBox 3">
            <a:extLst>
              <a:ext uri="{FF2B5EF4-FFF2-40B4-BE49-F238E27FC236}">
                <a16:creationId xmlns:a16="http://schemas.microsoft.com/office/drawing/2014/main" id="{557EBEB8-C3B3-4C23-9030-BC2CBA432B0E}"/>
              </a:ext>
            </a:extLst>
          </p:cNvPr>
          <p:cNvSpPr txBox="1"/>
          <p:nvPr/>
        </p:nvSpPr>
        <p:spPr>
          <a:xfrm>
            <a:off x="838200" y="3994484"/>
            <a:ext cx="184731" cy="369332"/>
          </a:xfrm>
          <a:prstGeom prst="rect">
            <a:avLst/>
          </a:prstGeom>
          <a:noFill/>
        </p:spPr>
        <p:txBody>
          <a:bodyPr wrap="none" rtlCol="0">
            <a:spAutoFit/>
          </a:bodyPr>
          <a:lstStyle/>
          <a:p>
            <a:endParaRPr lang="en-GB" dirty="0"/>
          </a:p>
        </p:txBody>
      </p:sp>
      <p:sp>
        <p:nvSpPr>
          <p:cNvPr id="5" name="TextBox 4">
            <a:extLst>
              <a:ext uri="{FF2B5EF4-FFF2-40B4-BE49-F238E27FC236}">
                <a16:creationId xmlns:a16="http://schemas.microsoft.com/office/drawing/2014/main" id="{EA5AC41B-36B8-4063-BA56-9E98772A413D}"/>
              </a:ext>
            </a:extLst>
          </p:cNvPr>
          <p:cNvSpPr txBox="1"/>
          <p:nvPr/>
        </p:nvSpPr>
        <p:spPr>
          <a:xfrm>
            <a:off x="3562634" y="5874337"/>
            <a:ext cx="5066727" cy="442674"/>
          </a:xfrm>
          <a:prstGeom prst="roundRect">
            <a:avLst/>
          </a:prstGeom>
          <a:solidFill>
            <a:srgbClr val="182B4C"/>
          </a:solidFill>
          <a:ln w="28575">
            <a:solidFill>
              <a:srgbClr val="FFFF00"/>
            </a:solidFill>
          </a:ln>
        </p:spPr>
        <p:txBody>
          <a:bodyPr wrap="square" rtlCol="0">
            <a:spAutoFit/>
          </a:bodyPr>
          <a:lstStyle/>
          <a:p>
            <a:pPr algn="ctr"/>
            <a:r>
              <a:rPr lang="en-GB" sz="2000" b="1" dirty="0">
                <a:solidFill>
                  <a:schemeClr val="bg1"/>
                </a:solidFill>
              </a:rPr>
              <a:t>Thank you all for coming to our first session!!</a:t>
            </a:r>
            <a:endParaRPr lang="en-GB"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7985212F-43DA-4269-B7D4-C5CF68BDCDC3}"/>
              </a:ext>
            </a:extLst>
          </p:cNvPr>
          <p:cNvSpPr txBox="1"/>
          <p:nvPr/>
        </p:nvSpPr>
        <p:spPr>
          <a:xfrm>
            <a:off x="273368" y="965661"/>
            <a:ext cx="11645262" cy="442674"/>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At the end of each session I’ll try to provide info about further reading material.</a:t>
            </a: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C877656-3DAA-440E-ACED-90C64D874698}"/>
              </a:ext>
            </a:extLst>
          </p:cNvPr>
          <p:cNvSpPr txBox="1"/>
          <p:nvPr/>
        </p:nvSpPr>
        <p:spPr>
          <a:xfrm>
            <a:off x="273367" y="1693836"/>
            <a:ext cx="11645262" cy="1123712"/>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hlinkClick r:id="rId2"/>
              </a:rPr>
              <a:t>Time Series Momentum - Breaking Down Finance</a:t>
            </a: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 interesting article that compares time series and cross sectional momentum</a:t>
            </a:r>
          </a:p>
          <a:p>
            <a:pPr marL="285750" indent="-285750">
              <a:buFont typeface="Arial" panose="020B0604020202020204" pitchFamily="34" charset="0"/>
              <a:buChar char="•"/>
            </a:pP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610574F-BCDD-4EE2-B7C1-1DA6CF2ADC05}"/>
              </a:ext>
            </a:extLst>
          </p:cNvPr>
          <p:cNvSpPr txBox="1"/>
          <p:nvPr/>
        </p:nvSpPr>
        <p:spPr>
          <a:xfrm>
            <a:off x="273367" y="3103049"/>
            <a:ext cx="11645262" cy="2485787"/>
          </a:xfrm>
          <a:prstGeom prst="round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hlinkClick r:id="rId3"/>
              </a:rPr>
              <a:t>https://www.quantconnect.com/</a:t>
            </a:r>
            <a:endParaRPr lang="en-GB" sz="2000" dirty="0"/>
          </a:p>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Quant Connect is the platform we choose to deploy some of our strategies that the systematic fund has developed</a:t>
            </a:r>
          </a:p>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E</a:t>
            </a:r>
            <a:r>
              <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asy to use API and supports programming in Python.</a:t>
            </a:r>
          </a:p>
          <a:p>
            <a:pPr marL="285750" indent="-28575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tutorial series provides excellent information on how to get started with the platform and the basics of systematic trading</a:t>
            </a:r>
          </a:p>
          <a:p>
            <a:pPr marL="285750" indent="-285750">
              <a:buFont typeface="Arial" panose="020B0604020202020204" pitchFamily="34" charset="0"/>
              <a:buChar char="•"/>
            </a:pPr>
            <a:endParaRPr lang="en-GB"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021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7AF4FE-63A7-4F32-B04B-B1828ACA0567}"/>
              </a:ext>
            </a:extLst>
          </p:cNvPr>
          <p:cNvSpPr txBox="1"/>
          <p:nvPr/>
        </p:nvSpPr>
        <p:spPr>
          <a:xfrm>
            <a:off x="128336" y="-3692"/>
            <a:ext cx="6044347" cy="707886"/>
          </a:xfrm>
          <a:prstGeom prst="rect">
            <a:avLst/>
          </a:prstGeom>
          <a:noFill/>
        </p:spPr>
        <p:txBody>
          <a:bodyPr wrap="none" rtlCol="0">
            <a:spAutoFit/>
          </a:bodyPr>
          <a:lstStyle/>
          <a:p>
            <a:r>
              <a:rPr lang="en-GB" sz="4000" b="1" u="sng" dirty="0">
                <a:solidFill>
                  <a:schemeClr val="bg1"/>
                </a:solidFill>
                <a:latin typeface="+mj-lt"/>
              </a:rPr>
              <a:t>Financial Securities Overview</a:t>
            </a:r>
          </a:p>
        </p:txBody>
      </p:sp>
      <p:sp>
        <p:nvSpPr>
          <p:cNvPr id="3" name="TextBox 2">
            <a:extLst>
              <a:ext uri="{FF2B5EF4-FFF2-40B4-BE49-F238E27FC236}">
                <a16:creationId xmlns:a16="http://schemas.microsoft.com/office/drawing/2014/main" id="{52894D33-CD0B-4B4B-8537-C6F7EEA4DA0D}"/>
              </a:ext>
            </a:extLst>
          </p:cNvPr>
          <p:cNvSpPr txBox="1"/>
          <p:nvPr/>
        </p:nvSpPr>
        <p:spPr>
          <a:xfrm>
            <a:off x="123041" y="1279474"/>
            <a:ext cx="898358" cy="442674"/>
          </a:xfrm>
          <a:prstGeom prst="roundRect">
            <a:avLst/>
          </a:prstGeom>
          <a:solidFill>
            <a:srgbClr val="182B4C"/>
          </a:solidFill>
          <a:ln w="28575">
            <a:solidFill>
              <a:srgbClr val="FFFF00"/>
            </a:solidFill>
          </a:ln>
        </p:spPr>
        <p:txBody>
          <a:bodyPr wrap="square" rtlCol="0">
            <a:spAutoFit/>
          </a:bodyPr>
          <a:lstStyle/>
          <a:p>
            <a:r>
              <a:rPr lang="en-GB" sz="2000" b="1" dirty="0">
                <a:solidFill>
                  <a:schemeClr val="bg1"/>
                </a:solidFill>
              </a:rPr>
              <a:t>Stocks</a:t>
            </a:r>
          </a:p>
        </p:txBody>
      </p:sp>
      <p:sp>
        <p:nvSpPr>
          <p:cNvPr id="4" name="TextBox 3">
            <a:extLst>
              <a:ext uri="{FF2B5EF4-FFF2-40B4-BE49-F238E27FC236}">
                <a16:creationId xmlns:a16="http://schemas.microsoft.com/office/drawing/2014/main" id="{2347414E-5171-4708-8412-5635D87577B7}"/>
              </a:ext>
            </a:extLst>
          </p:cNvPr>
          <p:cNvSpPr txBox="1"/>
          <p:nvPr/>
        </p:nvSpPr>
        <p:spPr>
          <a:xfrm>
            <a:off x="123040" y="2386159"/>
            <a:ext cx="898359" cy="442674"/>
          </a:xfrm>
          <a:prstGeom prst="roundRect">
            <a:avLst/>
          </a:prstGeom>
          <a:solidFill>
            <a:srgbClr val="182B4C"/>
          </a:solidFill>
          <a:ln w="28575">
            <a:solidFill>
              <a:srgbClr val="FFFF00"/>
            </a:solidFill>
          </a:ln>
        </p:spPr>
        <p:txBody>
          <a:bodyPr wrap="square" rtlCol="0">
            <a:spAutoFit/>
          </a:bodyPr>
          <a:lstStyle/>
          <a:p>
            <a:r>
              <a:rPr lang="en-GB" sz="2000" b="1" dirty="0">
                <a:solidFill>
                  <a:schemeClr val="bg1"/>
                </a:solidFill>
              </a:rPr>
              <a:t>Bonds</a:t>
            </a:r>
          </a:p>
        </p:txBody>
      </p:sp>
      <p:sp>
        <p:nvSpPr>
          <p:cNvPr id="5" name="TextBox 4">
            <a:extLst>
              <a:ext uri="{FF2B5EF4-FFF2-40B4-BE49-F238E27FC236}">
                <a16:creationId xmlns:a16="http://schemas.microsoft.com/office/drawing/2014/main" id="{4E8037D9-A8D6-4B49-BDFA-98397488DE3A}"/>
              </a:ext>
            </a:extLst>
          </p:cNvPr>
          <p:cNvSpPr txBox="1"/>
          <p:nvPr/>
        </p:nvSpPr>
        <p:spPr>
          <a:xfrm>
            <a:off x="6508551" y="1279474"/>
            <a:ext cx="1701172" cy="442674"/>
          </a:xfrm>
          <a:prstGeom prst="roundRect">
            <a:avLst/>
          </a:prstGeom>
          <a:solidFill>
            <a:srgbClr val="182B4C"/>
          </a:solidFill>
          <a:ln w="28575">
            <a:solidFill>
              <a:srgbClr val="FFFF00"/>
            </a:solidFill>
          </a:ln>
        </p:spPr>
        <p:txBody>
          <a:bodyPr wrap="square" rtlCol="0">
            <a:spAutoFit/>
          </a:bodyPr>
          <a:lstStyle/>
          <a:p>
            <a:r>
              <a:rPr lang="en-GB" sz="2000" b="1" dirty="0">
                <a:solidFill>
                  <a:schemeClr val="bg1"/>
                </a:solidFill>
              </a:rPr>
              <a:t>Commodities</a:t>
            </a:r>
          </a:p>
        </p:txBody>
      </p:sp>
      <p:sp>
        <p:nvSpPr>
          <p:cNvPr id="6" name="TextBox 5">
            <a:extLst>
              <a:ext uri="{FF2B5EF4-FFF2-40B4-BE49-F238E27FC236}">
                <a16:creationId xmlns:a16="http://schemas.microsoft.com/office/drawing/2014/main" id="{BA0E0023-1DC4-4CE1-AAE5-F6784A840C1F}"/>
              </a:ext>
            </a:extLst>
          </p:cNvPr>
          <p:cNvSpPr txBox="1"/>
          <p:nvPr/>
        </p:nvSpPr>
        <p:spPr>
          <a:xfrm>
            <a:off x="123038" y="5216842"/>
            <a:ext cx="1745519" cy="442674"/>
          </a:xfrm>
          <a:prstGeom prst="roundRect">
            <a:avLst/>
          </a:prstGeom>
          <a:solidFill>
            <a:srgbClr val="182B4C"/>
          </a:solidFill>
          <a:ln w="28575">
            <a:solidFill>
              <a:srgbClr val="FFFF00"/>
            </a:solidFill>
          </a:ln>
        </p:spPr>
        <p:txBody>
          <a:bodyPr wrap="square" rtlCol="0">
            <a:spAutoFit/>
          </a:bodyPr>
          <a:lstStyle/>
          <a:p>
            <a:r>
              <a:rPr lang="en-GB" sz="2000" b="1" dirty="0">
                <a:solidFill>
                  <a:schemeClr val="bg1"/>
                </a:solidFill>
              </a:rPr>
              <a:t>Index Futures</a:t>
            </a:r>
          </a:p>
        </p:txBody>
      </p:sp>
      <p:sp>
        <p:nvSpPr>
          <p:cNvPr id="7" name="TextBox 6">
            <a:extLst>
              <a:ext uri="{FF2B5EF4-FFF2-40B4-BE49-F238E27FC236}">
                <a16:creationId xmlns:a16="http://schemas.microsoft.com/office/drawing/2014/main" id="{E7B61ABD-FCF5-4E64-9BAF-5C4D1301932D}"/>
              </a:ext>
            </a:extLst>
          </p:cNvPr>
          <p:cNvSpPr txBox="1"/>
          <p:nvPr/>
        </p:nvSpPr>
        <p:spPr>
          <a:xfrm>
            <a:off x="123039" y="3801618"/>
            <a:ext cx="1139332" cy="442674"/>
          </a:xfrm>
          <a:prstGeom prst="roundRect">
            <a:avLst/>
          </a:prstGeom>
          <a:solidFill>
            <a:srgbClr val="182B4C"/>
          </a:solidFill>
          <a:ln w="28575">
            <a:solidFill>
              <a:srgbClr val="FFFF00"/>
            </a:solidFill>
          </a:ln>
        </p:spPr>
        <p:txBody>
          <a:bodyPr wrap="square" rtlCol="0">
            <a:spAutoFit/>
          </a:bodyPr>
          <a:lstStyle/>
          <a:p>
            <a:r>
              <a:rPr lang="en-GB" sz="2000" b="1" dirty="0">
                <a:solidFill>
                  <a:schemeClr val="bg1"/>
                </a:solidFill>
              </a:rPr>
              <a:t>FX</a:t>
            </a:r>
            <a:r>
              <a:rPr lang="en-GB" sz="2000" b="1" dirty="0"/>
              <a:t> </a:t>
            </a:r>
            <a:r>
              <a:rPr lang="en-GB" sz="2000" b="1" dirty="0">
                <a:solidFill>
                  <a:schemeClr val="bg1"/>
                </a:solidFill>
              </a:rPr>
              <a:t>Rates</a:t>
            </a:r>
          </a:p>
        </p:txBody>
      </p:sp>
      <p:sp>
        <p:nvSpPr>
          <p:cNvPr id="8" name="TextBox 7">
            <a:extLst>
              <a:ext uri="{FF2B5EF4-FFF2-40B4-BE49-F238E27FC236}">
                <a16:creationId xmlns:a16="http://schemas.microsoft.com/office/drawing/2014/main" id="{D189B5D7-C5FD-4F64-ACE9-98E230203851}"/>
              </a:ext>
            </a:extLst>
          </p:cNvPr>
          <p:cNvSpPr txBox="1"/>
          <p:nvPr/>
        </p:nvSpPr>
        <p:spPr>
          <a:xfrm>
            <a:off x="6508550" y="3279851"/>
            <a:ext cx="1614518" cy="442674"/>
          </a:xfrm>
          <a:prstGeom prst="roundRect">
            <a:avLst/>
          </a:prstGeom>
          <a:solidFill>
            <a:srgbClr val="182B4C"/>
          </a:solidFill>
          <a:ln w="28575">
            <a:solidFill>
              <a:srgbClr val="FFFF00"/>
            </a:solidFill>
          </a:ln>
        </p:spPr>
        <p:txBody>
          <a:bodyPr wrap="square" rtlCol="0">
            <a:spAutoFit/>
          </a:bodyPr>
          <a:lstStyle/>
          <a:p>
            <a:r>
              <a:rPr lang="en-GB" sz="2000" b="1" dirty="0">
                <a:solidFill>
                  <a:schemeClr val="bg1"/>
                </a:solidFill>
              </a:rPr>
              <a:t>Derivatives</a:t>
            </a:r>
          </a:p>
        </p:txBody>
      </p:sp>
      <p:sp>
        <p:nvSpPr>
          <p:cNvPr id="9" name="TextBox 8">
            <a:extLst>
              <a:ext uri="{FF2B5EF4-FFF2-40B4-BE49-F238E27FC236}">
                <a16:creationId xmlns:a16="http://schemas.microsoft.com/office/drawing/2014/main" id="{D2D62CE4-E7CA-4048-8D83-C21A44D29734}"/>
              </a:ext>
            </a:extLst>
          </p:cNvPr>
          <p:cNvSpPr txBox="1"/>
          <p:nvPr/>
        </p:nvSpPr>
        <p:spPr>
          <a:xfrm>
            <a:off x="123039" y="1721213"/>
            <a:ext cx="5560409" cy="400110"/>
          </a:xfrm>
          <a:prstGeom prst="rect">
            <a:avLst/>
          </a:prstGeom>
          <a:solidFill>
            <a:srgbClr val="182B4C"/>
          </a:solidFill>
          <a:ln w="28575">
            <a:solidFill>
              <a:srgbClr val="FFFF00"/>
            </a:solidFill>
          </a:ln>
        </p:spPr>
        <p:txBody>
          <a:bodyPr wrap="square" rtlCol="0">
            <a:spAutoFit/>
          </a:bodyPr>
          <a:lstStyle/>
          <a:p>
            <a:pPr marL="342900" indent="-342900">
              <a:buFont typeface="Arial" panose="020B0604020202020204" pitchFamily="34" charset="0"/>
              <a:buChar char="•"/>
            </a:pPr>
            <a:r>
              <a:rPr lang="en-GB" sz="2000" dirty="0">
                <a:solidFill>
                  <a:schemeClr val="bg1"/>
                </a:solidFill>
              </a:rPr>
              <a:t>Shares of publicly traded companies</a:t>
            </a:r>
          </a:p>
        </p:txBody>
      </p:sp>
      <p:sp>
        <p:nvSpPr>
          <p:cNvPr id="10" name="TextBox 9">
            <a:extLst>
              <a:ext uri="{FF2B5EF4-FFF2-40B4-BE49-F238E27FC236}">
                <a16:creationId xmlns:a16="http://schemas.microsoft.com/office/drawing/2014/main" id="{F76A822E-7551-4D9F-BF0C-CE4CD1F0E885}"/>
              </a:ext>
            </a:extLst>
          </p:cNvPr>
          <p:cNvSpPr txBox="1"/>
          <p:nvPr/>
        </p:nvSpPr>
        <p:spPr>
          <a:xfrm>
            <a:off x="123039" y="2829068"/>
            <a:ext cx="5560409" cy="707886"/>
          </a:xfrm>
          <a:prstGeom prst="rect">
            <a:avLst/>
          </a:prstGeom>
          <a:solidFill>
            <a:srgbClr val="182B4C"/>
          </a:solidFill>
          <a:ln w="28575">
            <a:solidFill>
              <a:srgbClr val="FFFF00"/>
            </a:solidFill>
          </a:ln>
        </p:spPr>
        <p:txBody>
          <a:bodyPr wrap="square" rtlCol="0">
            <a:spAutoFit/>
          </a:bodyPr>
          <a:lstStyle/>
          <a:p>
            <a:pPr marL="342900" indent="-342900">
              <a:buFont typeface="Arial" panose="020B0604020202020204" pitchFamily="34" charset="0"/>
              <a:buChar char="•"/>
            </a:pPr>
            <a:r>
              <a:rPr lang="en-GB" sz="2000" dirty="0">
                <a:solidFill>
                  <a:schemeClr val="bg1"/>
                </a:solidFill>
              </a:rPr>
              <a:t>Government issued bonds like US T-Bills</a:t>
            </a:r>
          </a:p>
          <a:p>
            <a:pPr marL="342900" indent="-342900">
              <a:buFont typeface="Arial" panose="020B0604020202020204" pitchFamily="34" charset="0"/>
              <a:buChar char="•"/>
            </a:pPr>
            <a:r>
              <a:rPr lang="en-GB" sz="2000" dirty="0">
                <a:solidFill>
                  <a:schemeClr val="bg1"/>
                </a:solidFill>
              </a:rPr>
              <a:t>Corporate bonds</a:t>
            </a:r>
          </a:p>
        </p:txBody>
      </p:sp>
      <p:sp>
        <p:nvSpPr>
          <p:cNvPr id="11" name="TextBox 10">
            <a:extLst>
              <a:ext uri="{FF2B5EF4-FFF2-40B4-BE49-F238E27FC236}">
                <a16:creationId xmlns:a16="http://schemas.microsoft.com/office/drawing/2014/main" id="{ECB53B52-5E99-41B3-8D49-8B896CE25D9C}"/>
              </a:ext>
            </a:extLst>
          </p:cNvPr>
          <p:cNvSpPr txBox="1"/>
          <p:nvPr/>
        </p:nvSpPr>
        <p:spPr>
          <a:xfrm>
            <a:off x="6508554" y="1719941"/>
            <a:ext cx="5458545" cy="1323439"/>
          </a:xfrm>
          <a:prstGeom prst="rect">
            <a:avLst/>
          </a:prstGeom>
          <a:solidFill>
            <a:srgbClr val="182B4C"/>
          </a:solidFill>
          <a:ln w="28575">
            <a:solidFill>
              <a:srgbClr val="FFFF00"/>
            </a:solidFill>
          </a:ln>
        </p:spPr>
        <p:txBody>
          <a:bodyPr wrap="square" rtlCol="0">
            <a:spAutoFit/>
          </a:bodyPr>
          <a:lstStyle/>
          <a:p>
            <a:pPr marL="342900" indent="-342900">
              <a:buFont typeface="Arial" panose="020B0604020202020204" pitchFamily="34" charset="0"/>
              <a:buChar char="•"/>
            </a:pPr>
            <a:r>
              <a:rPr lang="en-GB" sz="2000" dirty="0">
                <a:solidFill>
                  <a:schemeClr val="bg1"/>
                </a:solidFill>
              </a:rPr>
              <a:t>Raw materials that are easily bought and sold.</a:t>
            </a:r>
          </a:p>
          <a:p>
            <a:pPr marL="342900" indent="-342900">
              <a:buFont typeface="Arial" panose="020B0604020202020204" pitchFamily="34" charset="0"/>
              <a:buChar char="•"/>
            </a:pPr>
            <a:r>
              <a:rPr lang="en-GB" sz="2000" dirty="0">
                <a:solidFill>
                  <a:schemeClr val="bg1"/>
                </a:solidFill>
              </a:rPr>
              <a:t>Systematic strategies focus on commodity futures as this avoids potential storage costs and their liquidity</a:t>
            </a:r>
          </a:p>
        </p:txBody>
      </p:sp>
      <p:sp>
        <p:nvSpPr>
          <p:cNvPr id="12" name="TextBox 11">
            <a:extLst>
              <a:ext uri="{FF2B5EF4-FFF2-40B4-BE49-F238E27FC236}">
                <a16:creationId xmlns:a16="http://schemas.microsoft.com/office/drawing/2014/main" id="{A0AD82A6-DB92-40FC-956D-A4C6C76E6FE7}"/>
              </a:ext>
            </a:extLst>
          </p:cNvPr>
          <p:cNvSpPr txBox="1"/>
          <p:nvPr/>
        </p:nvSpPr>
        <p:spPr>
          <a:xfrm>
            <a:off x="123039" y="5659516"/>
            <a:ext cx="5560410" cy="1015663"/>
          </a:xfrm>
          <a:prstGeom prst="rect">
            <a:avLst/>
          </a:prstGeom>
          <a:solidFill>
            <a:srgbClr val="182B4C"/>
          </a:solidFill>
          <a:ln w="28575">
            <a:solidFill>
              <a:srgbClr val="FFFF00"/>
            </a:solidFill>
          </a:ln>
        </p:spPr>
        <p:txBody>
          <a:bodyPr wrap="square" rtlCol="0">
            <a:spAutoFit/>
          </a:bodyPr>
          <a:lstStyle/>
          <a:p>
            <a:pPr marL="342900" indent="-342900">
              <a:buFont typeface="Arial" panose="020B0604020202020204" pitchFamily="34" charset="0"/>
              <a:buChar char="•"/>
            </a:pPr>
            <a:r>
              <a:rPr lang="en-GB" sz="2000" dirty="0">
                <a:solidFill>
                  <a:schemeClr val="bg1"/>
                </a:solidFill>
              </a:rPr>
              <a:t>Index futures track portfolios of stocks or bonds weighted to follow a certain financial market index. e.g. S&amp;P 500 or FTSE 100</a:t>
            </a:r>
          </a:p>
        </p:txBody>
      </p:sp>
      <p:sp>
        <p:nvSpPr>
          <p:cNvPr id="13" name="TextBox 12">
            <a:extLst>
              <a:ext uri="{FF2B5EF4-FFF2-40B4-BE49-F238E27FC236}">
                <a16:creationId xmlns:a16="http://schemas.microsoft.com/office/drawing/2014/main" id="{0A9D25DC-0AD5-4C48-AFA7-8ACFF8BAB28C}"/>
              </a:ext>
            </a:extLst>
          </p:cNvPr>
          <p:cNvSpPr txBox="1"/>
          <p:nvPr/>
        </p:nvSpPr>
        <p:spPr>
          <a:xfrm>
            <a:off x="123039" y="4244292"/>
            <a:ext cx="5560410" cy="707886"/>
          </a:xfrm>
          <a:prstGeom prst="rect">
            <a:avLst/>
          </a:prstGeom>
          <a:solidFill>
            <a:srgbClr val="182B4C"/>
          </a:solidFill>
          <a:ln w="28575">
            <a:solidFill>
              <a:srgbClr val="FFFF00"/>
            </a:solidFill>
          </a:ln>
        </p:spPr>
        <p:txBody>
          <a:bodyPr wrap="square" rtlCol="0">
            <a:spAutoFit/>
          </a:bodyPr>
          <a:lstStyle/>
          <a:p>
            <a:pPr marL="342900" indent="-342900">
              <a:buFont typeface="Arial" panose="020B0604020202020204" pitchFamily="34" charset="0"/>
              <a:buChar char="•"/>
            </a:pPr>
            <a:r>
              <a:rPr lang="en-GB" sz="2000" dirty="0">
                <a:solidFill>
                  <a:schemeClr val="bg1"/>
                </a:solidFill>
              </a:rPr>
              <a:t>FX trading or currencies trading aims to make money from changes in currency exchange rates.</a:t>
            </a:r>
          </a:p>
        </p:txBody>
      </p:sp>
      <p:sp>
        <p:nvSpPr>
          <p:cNvPr id="14" name="TextBox 13">
            <a:extLst>
              <a:ext uri="{FF2B5EF4-FFF2-40B4-BE49-F238E27FC236}">
                <a16:creationId xmlns:a16="http://schemas.microsoft.com/office/drawing/2014/main" id="{BA072959-5AA7-4290-B18E-14302D1D921A}"/>
              </a:ext>
            </a:extLst>
          </p:cNvPr>
          <p:cNvSpPr txBox="1"/>
          <p:nvPr/>
        </p:nvSpPr>
        <p:spPr>
          <a:xfrm>
            <a:off x="6508550" y="3722525"/>
            <a:ext cx="5458549" cy="1631216"/>
          </a:xfrm>
          <a:prstGeom prst="rect">
            <a:avLst/>
          </a:prstGeom>
          <a:solidFill>
            <a:srgbClr val="182B4C"/>
          </a:solidFill>
          <a:ln w="28575">
            <a:solidFill>
              <a:srgbClr val="FFFF00"/>
            </a:solidFill>
          </a:ln>
        </p:spPr>
        <p:txBody>
          <a:bodyPr wrap="square" rtlCol="0">
            <a:spAutoFit/>
          </a:bodyPr>
          <a:lstStyle/>
          <a:p>
            <a:pPr marL="342900" indent="-342900">
              <a:buFont typeface="Arial" panose="020B0604020202020204" pitchFamily="34" charset="0"/>
              <a:buChar char="•"/>
            </a:pPr>
            <a:r>
              <a:rPr lang="en-GB" sz="2000" dirty="0">
                <a:solidFill>
                  <a:schemeClr val="bg1"/>
                </a:solidFill>
              </a:rPr>
              <a:t>Financial products whose value depend on other securities.</a:t>
            </a:r>
          </a:p>
          <a:p>
            <a:pPr marL="342900" indent="-342900">
              <a:buFont typeface="Arial" panose="020B0604020202020204" pitchFamily="34" charset="0"/>
              <a:buChar char="•"/>
            </a:pPr>
            <a:r>
              <a:rPr lang="en-GB" sz="2000" dirty="0">
                <a:solidFill>
                  <a:schemeClr val="bg1"/>
                </a:solidFill>
              </a:rPr>
              <a:t>Examples include futures, call and put options</a:t>
            </a:r>
          </a:p>
          <a:p>
            <a:pPr marL="342900" indent="-342900">
              <a:buFont typeface="Arial" panose="020B0604020202020204" pitchFamily="34" charset="0"/>
              <a:buChar char="•"/>
            </a:pPr>
            <a:r>
              <a:rPr lang="en-GB" sz="2000" dirty="0">
                <a:solidFill>
                  <a:schemeClr val="bg1"/>
                </a:solidFill>
              </a:rPr>
              <a:t>More exotic derivatives can be traded but tend to be more illiquid</a:t>
            </a:r>
          </a:p>
        </p:txBody>
      </p:sp>
      <p:sp>
        <p:nvSpPr>
          <p:cNvPr id="15" name="TextBox 14">
            <a:extLst>
              <a:ext uri="{FF2B5EF4-FFF2-40B4-BE49-F238E27FC236}">
                <a16:creationId xmlns:a16="http://schemas.microsoft.com/office/drawing/2014/main" id="{C6165726-0997-4A83-928C-E8F8498E644A}"/>
              </a:ext>
            </a:extLst>
          </p:cNvPr>
          <p:cNvSpPr txBox="1"/>
          <p:nvPr/>
        </p:nvSpPr>
        <p:spPr>
          <a:xfrm>
            <a:off x="6508550" y="5671101"/>
            <a:ext cx="5458545" cy="783193"/>
          </a:xfrm>
          <a:prstGeom prst="roundRect">
            <a:avLst/>
          </a:prstGeom>
          <a:solidFill>
            <a:srgbClr val="182B4C"/>
          </a:solidFill>
          <a:ln w="28575">
            <a:solidFill>
              <a:srgbClr val="FFFF00"/>
            </a:solidFill>
          </a:ln>
        </p:spPr>
        <p:txBody>
          <a:bodyPr wrap="square" rtlCol="0">
            <a:spAutoFit/>
          </a:bodyPr>
          <a:lstStyle/>
          <a:p>
            <a:r>
              <a:rPr lang="en-GB" sz="2000" b="1" dirty="0">
                <a:solidFill>
                  <a:schemeClr val="bg1"/>
                </a:solidFill>
              </a:rPr>
              <a:t>Systematic strategies often trade baskets made up of assets from multiple asset classes.</a:t>
            </a:r>
          </a:p>
        </p:txBody>
      </p:sp>
    </p:spTree>
    <p:extLst>
      <p:ext uri="{BB962C8B-B14F-4D97-AF65-F5344CB8AC3E}">
        <p14:creationId xmlns:p14="http://schemas.microsoft.com/office/powerpoint/2010/main" val="270511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0">
                                            <p:bg/>
                                          </p:spTgt>
                                        </p:tgtEl>
                                        <p:attrNameLst>
                                          <p:attrName>style.visibility</p:attrName>
                                        </p:attrNameLst>
                                      </p:cBhvr>
                                      <p:to>
                                        <p:strVal val="visible"/>
                                      </p:to>
                                    </p:set>
                                    <p:anim calcmode="lin" valueType="num">
                                      <p:cBhvr additive="base">
                                        <p:cTn id="30" dur="500" fill="hold"/>
                                        <p:tgtEl>
                                          <p:spTgt spid="10">
                                            <p:bg/>
                                          </p:spTgt>
                                        </p:tgtEl>
                                        <p:attrNameLst>
                                          <p:attrName>ppt_x</p:attrName>
                                        </p:attrNameLst>
                                      </p:cBhvr>
                                      <p:tavLst>
                                        <p:tav tm="0">
                                          <p:val>
                                            <p:strVal val="1+#ppt_w/2"/>
                                          </p:val>
                                        </p:tav>
                                        <p:tav tm="100000">
                                          <p:val>
                                            <p:strVal val="#ppt_x"/>
                                          </p:val>
                                        </p:tav>
                                      </p:tavLst>
                                    </p:anim>
                                    <p:anim calcmode="lin" valueType="num">
                                      <p:cBhvr additive="base">
                                        <p:cTn id="31" dur="500" fill="hold"/>
                                        <p:tgtEl>
                                          <p:spTgt spid="10">
                                            <p:bg/>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anim calcmode="lin" valueType="num">
                                      <p:cBhvr additive="base">
                                        <p:cTn id="36"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0">
                                            <p:txEl>
                                              <p:pRg st="1" end="1"/>
                                            </p:txEl>
                                          </p:spTgt>
                                        </p:tgtEl>
                                        <p:attrNameLst>
                                          <p:attrName>style.visibility</p:attrName>
                                        </p:attrNameLst>
                                      </p:cBhvr>
                                      <p:to>
                                        <p:strVal val="visible"/>
                                      </p:to>
                                    </p:set>
                                    <p:anim calcmode="lin" valueType="num">
                                      <p:cBhvr additive="base">
                                        <p:cTn id="42" dur="500" fill="hold"/>
                                        <p:tgtEl>
                                          <p:spTgt spid="10">
                                            <p:txEl>
                                              <p:pRg st="1" end="1"/>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0-#ppt_w/2"/>
                                          </p:val>
                                        </p:tav>
                                        <p:tav tm="100000">
                                          <p:val>
                                            <p:strVal val="#ppt_x"/>
                                          </p:val>
                                        </p:tav>
                                      </p:tavLst>
                                    </p:anim>
                                    <p:anim calcmode="lin" valueType="num">
                                      <p:cBhvr additive="base">
                                        <p:cTn id="4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0-#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2">
                                            <p:bg/>
                                          </p:spTgt>
                                        </p:tgtEl>
                                        <p:attrNameLst>
                                          <p:attrName>style.visibility</p:attrName>
                                        </p:attrNameLst>
                                      </p:cBhvr>
                                      <p:to>
                                        <p:strVal val="visible"/>
                                      </p:to>
                                    </p:set>
                                    <p:anim calcmode="lin" valueType="num">
                                      <p:cBhvr additive="base">
                                        <p:cTn id="66"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67" dur="500" fill="hold"/>
                                        <p:tgtEl>
                                          <p:spTgt spid="12">
                                            <p:bg/>
                                          </p:spTgt>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2">
                                            <p:txEl>
                                              <p:pRg st="0" end="0"/>
                                            </p:txEl>
                                          </p:spTgt>
                                        </p:tgtEl>
                                        <p:attrNameLst>
                                          <p:attrName>style.visibility</p:attrName>
                                        </p:attrNameLst>
                                      </p:cBhvr>
                                      <p:to>
                                        <p:strVal val="visible"/>
                                      </p:to>
                                    </p:set>
                                    <p:anim calcmode="lin" valueType="num">
                                      <p:cBhvr additive="base">
                                        <p:cTn id="72"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5"/>
                                        </p:tgtEl>
                                        <p:attrNameLst>
                                          <p:attrName>style.visibility</p:attrName>
                                        </p:attrNameLst>
                                      </p:cBhvr>
                                      <p:to>
                                        <p:strVal val="visible"/>
                                      </p:to>
                                    </p:set>
                                    <p:anim calcmode="lin" valueType="num">
                                      <p:cBhvr additive="base">
                                        <p:cTn id="78" dur="500" fill="hold"/>
                                        <p:tgtEl>
                                          <p:spTgt spid="5"/>
                                        </p:tgtEl>
                                        <p:attrNameLst>
                                          <p:attrName>ppt_x</p:attrName>
                                        </p:attrNameLst>
                                      </p:cBhvr>
                                      <p:tavLst>
                                        <p:tav tm="0">
                                          <p:val>
                                            <p:strVal val="1+#ppt_w/2"/>
                                          </p:val>
                                        </p:tav>
                                        <p:tav tm="100000">
                                          <p:val>
                                            <p:strVal val="#ppt_x"/>
                                          </p:val>
                                        </p:tav>
                                      </p:tavLst>
                                    </p:anim>
                                    <p:anim calcmode="lin" valueType="num">
                                      <p:cBhvr additive="base">
                                        <p:cTn id="7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11">
                                            <p:bg/>
                                          </p:spTgt>
                                        </p:tgtEl>
                                        <p:attrNameLst>
                                          <p:attrName>style.visibility</p:attrName>
                                        </p:attrNameLst>
                                      </p:cBhvr>
                                      <p:to>
                                        <p:strVal val="visible"/>
                                      </p:to>
                                    </p:set>
                                    <p:anim calcmode="lin" valueType="num">
                                      <p:cBhvr additive="base">
                                        <p:cTn id="84" dur="500" fill="hold"/>
                                        <p:tgtEl>
                                          <p:spTgt spid="11">
                                            <p:bg/>
                                          </p:spTgt>
                                        </p:tgtEl>
                                        <p:attrNameLst>
                                          <p:attrName>ppt_x</p:attrName>
                                        </p:attrNameLst>
                                      </p:cBhvr>
                                      <p:tavLst>
                                        <p:tav tm="0">
                                          <p:val>
                                            <p:strVal val="1+#ppt_w/2"/>
                                          </p:val>
                                        </p:tav>
                                        <p:tav tm="100000">
                                          <p:val>
                                            <p:strVal val="#ppt_x"/>
                                          </p:val>
                                        </p:tav>
                                      </p:tavLst>
                                    </p:anim>
                                    <p:anim calcmode="lin" valueType="num">
                                      <p:cBhvr additive="base">
                                        <p:cTn id="85" dur="500" fill="hold"/>
                                        <p:tgtEl>
                                          <p:spTgt spid="11">
                                            <p:bg/>
                                          </p:spTgt>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grpId="0" nodeType="clickEffect">
                                  <p:stCondLst>
                                    <p:cond delay="0"/>
                                  </p:stCondLst>
                                  <p:childTnLst>
                                    <p:set>
                                      <p:cBhvr>
                                        <p:cTn id="89" dur="1" fill="hold">
                                          <p:stCondLst>
                                            <p:cond delay="0"/>
                                          </p:stCondLst>
                                        </p:cTn>
                                        <p:tgtEl>
                                          <p:spTgt spid="11">
                                            <p:txEl>
                                              <p:pRg st="0" end="0"/>
                                            </p:txEl>
                                          </p:spTgt>
                                        </p:tgtEl>
                                        <p:attrNameLst>
                                          <p:attrName>style.visibility</p:attrName>
                                        </p:attrNameLst>
                                      </p:cBhvr>
                                      <p:to>
                                        <p:strVal val="visible"/>
                                      </p:to>
                                    </p:set>
                                    <p:anim calcmode="lin" valueType="num">
                                      <p:cBhvr additive="base">
                                        <p:cTn id="9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2" fill="hold" grpId="0" nodeType="clickEffect">
                                  <p:stCondLst>
                                    <p:cond delay="0"/>
                                  </p:stCondLst>
                                  <p:childTnLst>
                                    <p:set>
                                      <p:cBhvr>
                                        <p:cTn id="95" dur="1" fill="hold">
                                          <p:stCondLst>
                                            <p:cond delay="0"/>
                                          </p:stCondLst>
                                        </p:cTn>
                                        <p:tgtEl>
                                          <p:spTgt spid="11">
                                            <p:txEl>
                                              <p:pRg st="1" end="1"/>
                                            </p:txEl>
                                          </p:spTgt>
                                        </p:tgtEl>
                                        <p:attrNameLst>
                                          <p:attrName>style.visibility</p:attrName>
                                        </p:attrNameLst>
                                      </p:cBhvr>
                                      <p:to>
                                        <p:strVal val="visible"/>
                                      </p:to>
                                    </p:set>
                                    <p:anim calcmode="lin" valueType="num">
                                      <p:cBhvr additive="base">
                                        <p:cTn id="96"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97"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6" fill="hold" grpId="0" nodeType="clickEffect">
                                  <p:stCondLst>
                                    <p:cond delay="0"/>
                                  </p:stCondLst>
                                  <p:childTnLst>
                                    <p:set>
                                      <p:cBhvr>
                                        <p:cTn id="101" dur="1" fill="hold">
                                          <p:stCondLst>
                                            <p:cond delay="0"/>
                                          </p:stCondLst>
                                        </p:cTn>
                                        <p:tgtEl>
                                          <p:spTgt spid="8"/>
                                        </p:tgtEl>
                                        <p:attrNameLst>
                                          <p:attrName>style.visibility</p:attrName>
                                        </p:attrNameLst>
                                      </p:cBhvr>
                                      <p:to>
                                        <p:strVal val="visible"/>
                                      </p:to>
                                    </p:set>
                                    <p:anim calcmode="lin" valueType="num">
                                      <p:cBhvr additive="base">
                                        <p:cTn id="102" dur="500" fill="hold"/>
                                        <p:tgtEl>
                                          <p:spTgt spid="8"/>
                                        </p:tgtEl>
                                        <p:attrNameLst>
                                          <p:attrName>ppt_x</p:attrName>
                                        </p:attrNameLst>
                                      </p:cBhvr>
                                      <p:tavLst>
                                        <p:tav tm="0">
                                          <p:val>
                                            <p:strVal val="1+#ppt_w/2"/>
                                          </p:val>
                                        </p:tav>
                                        <p:tav tm="100000">
                                          <p:val>
                                            <p:strVal val="#ppt_x"/>
                                          </p:val>
                                        </p:tav>
                                      </p:tavLst>
                                    </p:anim>
                                    <p:anim calcmode="lin" valueType="num">
                                      <p:cBhvr additive="base">
                                        <p:cTn id="10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6" fill="hold" grpId="0" nodeType="clickEffect">
                                  <p:stCondLst>
                                    <p:cond delay="0"/>
                                  </p:stCondLst>
                                  <p:childTnLst>
                                    <p:set>
                                      <p:cBhvr>
                                        <p:cTn id="107" dur="1" fill="hold">
                                          <p:stCondLst>
                                            <p:cond delay="0"/>
                                          </p:stCondLst>
                                        </p:cTn>
                                        <p:tgtEl>
                                          <p:spTgt spid="14">
                                            <p:bg/>
                                          </p:spTgt>
                                        </p:tgtEl>
                                        <p:attrNameLst>
                                          <p:attrName>style.visibility</p:attrName>
                                        </p:attrNameLst>
                                      </p:cBhvr>
                                      <p:to>
                                        <p:strVal val="visible"/>
                                      </p:to>
                                    </p:set>
                                    <p:anim calcmode="lin" valueType="num">
                                      <p:cBhvr additive="base">
                                        <p:cTn id="108" dur="500" fill="hold"/>
                                        <p:tgtEl>
                                          <p:spTgt spid="14">
                                            <p:bg/>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4">
                                            <p:bg/>
                                          </p:spTgt>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6" fill="hold" grpId="0" nodeType="clickEffect">
                                  <p:stCondLst>
                                    <p:cond delay="0"/>
                                  </p:stCondLst>
                                  <p:childTnLst>
                                    <p:set>
                                      <p:cBhvr>
                                        <p:cTn id="113" dur="1" fill="hold">
                                          <p:stCondLst>
                                            <p:cond delay="0"/>
                                          </p:stCondLst>
                                        </p:cTn>
                                        <p:tgtEl>
                                          <p:spTgt spid="14">
                                            <p:txEl>
                                              <p:pRg st="0" end="0"/>
                                            </p:txEl>
                                          </p:spTgt>
                                        </p:tgtEl>
                                        <p:attrNameLst>
                                          <p:attrName>style.visibility</p:attrName>
                                        </p:attrNameLst>
                                      </p:cBhvr>
                                      <p:to>
                                        <p:strVal val="visible"/>
                                      </p:to>
                                    </p:set>
                                    <p:anim calcmode="lin" valueType="num">
                                      <p:cBhvr additive="base">
                                        <p:cTn id="11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1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6" fill="hold" grpId="0" nodeType="clickEffect">
                                  <p:stCondLst>
                                    <p:cond delay="0"/>
                                  </p:stCondLst>
                                  <p:childTnLst>
                                    <p:set>
                                      <p:cBhvr>
                                        <p:cTn id="119" dur="1" fill="hold">
                                          <p:stCondLst>
                                            <p:cond delay="0"/>
                                          </p:stCondLst>
                                        </p:cTn>
                                        <p:tgtEl>
                                          <p:spTgt spid="14">
                                            <p:txEl>
                                              <p:pRg st="1" end="1"/>
                                            </p:txEl>
                                          </p:spTgt>
                                        </p:tgtEl>
                                        <p:attrNameLst>
                                          <p:attrName>style.visibility</p:attrName>
                                        </p:attrNameLst>
                                      </p:cBhvr>
                                      <p:to>
                                        <p:strVal val="visible"/>
                                      </p:to>
                                    </p:set>
                                    <p:anim calcmode="lin" valueType="num">
                                      <p:cBhvr additive="base">
                                        <p:cTn id="120" dur="500" fill="hold"/>
                                        <p:tgtEl>
                                          <p:spTgt spid="14">
                                            <p:txEl>
                                              <p:pRg st="1" end="1"/>
                                            </p:txEl>
                                          </p:spTgt>
                                        </p:tgtEl>
                                        <p:attrNameLst>
                                          <p:attrName>ppt_x</p:attrName>
                                        </p:attrNameLst>
                                      </p:cBhvr>
                                      <p:tavLst>
                                        <p:tav tm="0">
                                          <p:val>
                                            <p:strVal val="1+#ppt_w/2"/>
                                          </p:val>
                                        </p:tav>
                                        <p:tav tm="100000">
                                          <p:val>
                                            <p:strVal val="#ppt_x"/>
                                          </p:val>
                                        </p:tav>
                                      </p:tavLst>
                                    </p:anim>
                                    <p:anim calcmode="lin" valueType="num">
                                      <p:cBhvr additive="base">
                                        <p:cTn id="121"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6" fill="hold" grpId="0" nodeType="clickEffect">
                                  <p:stCondLst>
                                    <p:cond delay="0"/>
                                  </p:stCondLst>
                                  <p:childTnLst>
                                    <p:set>
                                      <p:cBhvr>
                                        <p:cTn id="125" dur="1" fill="hold">
                                          <p:stCondLst>
                                            <p:cond delay="0"/>
                                          </p:stCondLst>
                                        </p:cTn>
                                        <p:tgtEl>
                                          <p:spTgt spid="14">
                                            <p:txEl>
                                              <p:pRg st="2" end="2"/>
                                            </p:txEl>
                                          </p:spTgt>
                                        </p:tgtEl>
                                        <p:attrNameLst>
                                          <p:attrName>style.visibility</p:attrName>
                                        </p:attrNameLst>
                                      </p:cBhvr>
                                      <p:to>
                                        <p:strVal val="visible"/>
                                      </p:to>
                                    </p:set>
                                    <p:anim calcmode="lin" valueType="num">
                                      <p:cBhvr additive="base">
                                        <p:cTn id="126" dur="500" fill="hold"/>
                                        <p:tgtEl>
                                          <p:spTgt spid="14">
                                            <p:txEl>
                                              <p:pRg st="2" end="2"/>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15"/>
                                        </p:tgtEl>
                                        <p:attrNameLst>
                                          <p:attrName>style.visibility</p:attrName>
                                        </p:attrNameLst>
                                      </p:cBhvr>
                                      <p:to>
                                        <p:strVal val="visible"/>
                                      </p:to>
                                    </p:set>
                                    <p:anim calcmode="lin" valueType="num">
                                      <p:cBhvr additive="base">
                                        <p:cTn id="132" dur="500" fill="hold"/>
                                        <p:tgtEl>
                                          <p:spTgt spid="15"/>
                                        </p:tgtEl>
                                        <p:attrNameLst>
                                          <p:attrName>ppt_x</p:attrName>
                                        </p:attrNameLst>
                                      </p:cBhvr>
                                      <p:tavLst>
                                        <p:tav tm="0">
                                          <p:val>
                                            <p:strVal val="#ppt_x"/>
                                          </p:val>
                                        </p:tav>
                                        <p:tav tm="100000">
                                          <p:val>
                                            <p:strVal val="#ppt_x"/>
                                          </p:val>
                                        </p:tav>
                                      </p:tavLst>
                                    </p:anim>
                                    <p:anim calcmode="lin" valueType="num">
                                      <p:cBhvr additive="base">
                                        <p:cTn id="1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build="p" animBg="1"/>
      <p:bldP spid="11" grpId="0" build="p" animBg="1"/>
      <p:bldP spid="12" grpId="0" build="p" animBg="1"/>
      <p:bldP spid="13" grpId="0" animBg="1"/>
      <p:bldP spid="14" grpId="0" build="p"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8003EE-3CF2-4203-92E8-0EFEBD160228}"/>
              </a:ext>
            </a:extLst>
          </p:cNvPr>
          <p:cNvSpPr txBox="1"/>
          <p:nvPr/>
        </p:nvSpPr>
        <p:spPr>
          <a:xfrm>
            <a:off x="128336" y="-9262"/>
            <a:ext cx="6014454" cy="9740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u="sng" kern="1200" dirty="0">
                <a:solidFill>
                  <a:srgbClr val="FFFFFF"/>
                </a:solidFill>
                <a:latin typeface="+mj-lt"/>
                <a:ea typeface="+mj-ea"/>
                <a:cs typeface="+mj-cs"/>
              </a:rPr>
              <a:t>What is Systematic Trading?</a:t>
            </a:r>
          </a:p>
        </p:txBody>
      </p:sp>
      <p:sp>
        <p:nvSpPr>
          <p:cNvPr id="15" name="TextBox 14">
            <a:extLst>
              <a:ext uri="{FF2B5EF4-FFF2-40B4-BE49-F238E27FC236}">
                <a16:creationId xmlns:a16="http://schemas.microsoft.com/office/drawing/2014/main" id="{0F80F008-C17C-401D-97B8-46B9938303D1}"/>
              </a:ext>
            </a:extLst>
          </p:cNvPr>
          <p:cNvSpPr txBox="1"/>
          <p:nvPr/>
        </p:nvSpPr>
        <p:spPr>
          <a:xfrm>
            <a:off x="395871" y="938510"/>
            <a:ext cx="11323149" cy="783193"/>
          </a:xfrm>
          <a:prstGeom prst="roundRect">
            <a:avLst/>
          </a:prstGeom>
          <a:solidFill>
            <a:srgbClr val="182B4C"/>
          </a:solidFill>
          <a:ln w="28575">
            <a:solidFill>
              <a:srgbClr val="FFFF00"/>
            </a:solidFill>
          </a:ln>
        </p:spPr>
        <p:txBody>
          <a:bodyPr wrap="square">
            <a:spAutoFit/>
          </a:bodyPr>
          <a:lstStyle/>
          <a:p>
            <a:pPr marL="285750" lvl="0" indent="-285750">
              <a:buFont typeface="Arial" panose="020B0604020202020204" pitchFamily="34" charset="0"/>
              <a:buChar char="•"/>
            </a:pPr>
            <a:r>
              <a:rPr lang="en-GB" sz="2000" b="1" dirty="0">
                <a:solidFill>
                  <a:schemeClr val="bg1"/>
                </a:solidFill>
              </a:rPr>
              <a:t>DEFN: A method of trading using automation and computer programmes to either execute trades on an exchange or run specially designed trading algorithms.</a:t>
            </a:r>
            <a:endParaRPr lang="en-US" sz="2000" dirty="0">
              <a:solidFill>
                <a:schemeClr val="bg1"/>
              </a:solidFill>
            </a:endParaRPr>
          </a:p>
        </p:txBody>
      </p:sp>
      <p:sp>
        <p:nvSpPr>
          <p:cNvPr id="21" name="TextBox 20">
            <a:extLst>
              <a:ext uri="{FF2B5EF4-FFF2-40B4-BE49-F238E27FC236}">
                <a16:creationId xmlns:a16="http://schemas.microsoft.com/office/drawing/2014/main" id="{E782CDDB-DBDC-4295-A162-0EB941D4873E}"/>
              </a:ext>
            </a:extLst>
          </p:cNvPr>
          <p:cNvSpPr txBox="1"/>
          <p:nvPr/>
        </p:nvSpPr>
        <p:spPr>
          <a:xfrm>
            <a:off x="395869" y="2117015"/>
            <a:ext cx="5643444" cy="700877"/>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a:solidFill>
                  <a:schemeClr val="bg1"/>
                </a:solidFill>
              </a:rPr>
              <a:t>Fully Automated</a:t>
            </a:r>
          </a:p>
          <a:p>
            <a:pPr marL="0" indent="0">
              <a:buFont typeface="Arial" panose="020B0604020202020204" pitchFamily="34" charset="0"/>
              <a:buNone/>
            </a:pPr>
            <a:endParaRPr lang="en-GB" sz="2000" b="1" dirty="0">
              <a:solidFill>
                <a:schemeClr val="bg1"/>
              </a:solidFill>
            </a:endParaRPr>
          </a:p>
        </p:txBody>
      </p:sp>
      <p:sp>
        <p:nvSpPr>
          <p:cNvPr id="23" name="TextBox 22">
            <a:extLst>
              <a:ext uri="{FF2B5EF4-FFF2-40B4-BE49-F238E27FC236}">
                <a16:creationId xmlns:a16="http://schemas.microsoft.com/office/drawing/2014/main" id="{E6443173-6353-4600-8FD8-B5807565B096}"/>
              </a:ext>
            </a:extLst>
          </p:cNvPr>
          <p:cNvSpPr txBox="1"/>
          <p:nvPr/>
        </p:nvSpPr>
        <p:spPr>
          <a:xfrm>
            <a:off x="6039314" y="2113511"/>
            <a:ext cx="5679705" cy="707886"/>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a:solidFill>
                  <a:schemeClr val="bg1"/>
                </a:solidFill>
              </a:rPr>
              <a:t>Partially Automated</a:t>
            </a:r>
          </a:p>
          <a:p>
            <a:pPr marL="0" indent="0">
              <a:buFont typeface="Arial" panose="020B0604020202020204" pitchFamily="34" charset="0"/>
              <a:buNone/>
            </a:pPr>
            <a:endParaRPr lang="en-GB" sz="2000" b="1" dirty="0">
              <a:solidFill>
                <a:schemeClr val="bg1"/>
              </a:solidFill>
            </a:endParaRPr>
          </a:p>
        </p:txBody>
      </p:sp>
      <p:sp>
        <p:nvSpPr>
          <p:cNvPr id="25" name="TextBox 24">
            <a:extLst>
              <a:ext uri="{FF2B5EF4-FFF2-40B4-BE49-F238E27FC236}">
                <a16:creationId xmlns:a16="http://schemas.microsoft.com/office/drawing/2014/main" id="{DADDB8AE-3F3E-49EE-B84B-C4BBE195D5FD}"/>
              </a:ext>
            </a:extLst>
          </p:cNvPr>
          <p:cNvSpPr txBox="1"/>
          <p:nvPr/>
        </p:nvSpPr>
        <p:spPr>
          <a:xfrm>
            <a:off x="395871" y="2823107"/>
            <a:ext cx="5643444" cy="1323439"/>
          </a:xfrm>
          <a:prstGeom prst="rect">
            <a:avLst/>
          </a:prstGeom>
          <a:solidFill>
            <a:srgbClr val="182B4C"/>
          </a:solidFill>
          <a:ln w="28575">
            <a:solidFill>
              <a:srgbClr val="FFFF00"/>
            </a:solidFill>
          </a:ln>
        </p:spPr>
        <p:txBody>
          <a:bodyPr wrap="square">
            <a:spAutoFit/>
          </a:bodyPr>
          <a:lstStyle/>
          <a:p>
            <a:pPr marL="285750" indent="-285750">
              <a:buFont typeface="Arial" panose="020B0604020202020204" pitchFamily="34" charset="0"/>
              <a:buChar char="•"/>
            </a:pPr>
            <a:r>
              <a:rPr lang="en-GB" sz="2000" dirty="0">
                <a:solidFill>
                  <a:schemeClr val="bg1"/>
                </a:solidFill>
              </a:rPr>
              <a:t>No human interaction with the programme responsible for producing buy sell signals and placing these orders.</a:t>
            </a:r>
          </a:p>
          <a:p>
            <a:endParaRPr lang="en-GB" sz="2000" dirty="0">
              <a:solidFill>
                <a:schemeClr val="bg1"/>
              </a:solidFill>
            </a:endParaRPr>
          </a:p>
        </p:txBody>
      </p:sp>
      <p:sp>
        <p:nvSpPr>
          <p:cNvPr id="27" name="TextBox 26">
            <a:extLst>
              <a:ext uri="{FF2B5EF4-FFF2-40B4-BE49-F238E27FC236}">
                <a16:creationId xmlns:a16="http://schemas.microsoft.com/office/drawing/2014/main" id="{F1913422-5ACA-4E23-8AD5-238D642AC12A}"/>
              </a:ext>
            </a:extLst>
          </p:cNvPr>
          <p:cNvSpPr txBox="1"/>
          <p:nvPr/>
        </p:nvSpPr>
        <p:spPr>
          <a:xfrm>
            <a:off x="6039315" y="2822252"/>
            <a:ext cx="5679705" cy="1323439"/>
          </a:xfrm>
          <a:prstGeom prst="rect">
            <a:avLst/>
          </a:prstGeom>
          <a:solidFill>
            <a:srgbClr val="182B4C"/>
          </a:solidFill>
          <a:ln w="28575">
            <a:solidFill>
              <a:srgbClr val="FFFF00"/>
            </a:solidFill>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chemeClr val="bg1"/>
                </a:solidFill>
              </a:rPr>
              <a:t>programme produces buy/sell signals with the investor then able to make the final decision as to proceeding with the trade.</a:t>
            </a:r>
          </a:p>
          <a:p>
            <a:pPr marR="0" lvl="0" algn="l" defTabSz="914400" rtl="0" eaLnBrk="1" fontAlgn="auto" latinLnBrk="0" hangingPunct="1">
              <a:lnSpc>
                <a:spcPct val="100000"/>
              </a:lnSpc>
              <a:spcBef>
                <a:spcPts val="0"/>
              </a:spcBef>
              <a:spcAft>
                <a:spcPts val="0"/>
              </a:spcAft>
              <a:buClrTx/>
              <a:buSzTx/>
              <a:tabLst/>
              <a:defRPr/>
            </a:pPr>
            <a:endParaRPr lang="en-US" sz="2000" dirty="0">
              <a:solidFill>
                <a:schemeClr val="bg1"/>
              </a:solidFill>
            </a:endParaRPr>
          </a:p>
        </p:txBody>
      </p:sp>
      <p:sp>
        <p:nvSpPr>
          <p:cNvPr id="29" name="TextBox 28">
            <a:extLst>
              <a:ext uri="{FF2B5EF4-FFF2-40B4-BE49-F238E27FC236}">
                <a16:creationId xmlns:a16="http://schemas.microsoft.com/office/drawing/2014/main" id="{3CDC20AE-0DCB-48C9-AD59-FB01BD53EC43}"/>
              </a:ext>
            </a:extLst>
          </p:cNvPr>
          <p:cNvSpPr txBox="1"/>
          <p:nvPr/>
        </p:nvSpPr>
        <p:spPr>
          <a:xfrm>
            <a:off x="395871" y="4146546"/>
            <a:ext cx="5643444" cy="1323439"/>
          </a:xfrm>
          <a:prstGeom prst="rect">
            <a:avLst/>
          </a:prstGeom>
          <a:solidFill>
            <a:srgbClr val="182B4C"/>
          </a:solidFill>
          <a:ln w="28575">
            <a:solidFill>
              <a:srgbClr val="FFFF00"/>
            </a:solidFill>
          </a:ln>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chemeClr val="bg1"/>
                </a:solidFill>
              </a:rPr>
              <a:t>Include High Frequency Trading (HFT or algorithmic trading) but also systematic trend following and passive index tracking.</a:t>
            </a:r>
          </a:p>
          <a:p>
            <a:pPr marR="0" lvl="0" algn="l" defTabSz="914400" rtl="0" eaLnBrk="1" fontAlgn="auto" latinLnBrk="0" hangingPunct="1">
              <a:lnSpc>
                <a:spcPct val="100000"/>
              </a:lnSpc>
              <a:spcBef>
                <a:spcPts val="0"/>
              </a:spcBef>
              <a:spcAft>
                <a:spcPts val="0"/>
              </a:spcAft>
              <a:buClrTx/>
              <a:buSzTx/>
              <a:tabLst/>
              <a:defRPr/>
            </a:pPr>
            <a:endParaRPr lang="en-US" sz="2000" dirty="0">
              <a:solidFill>
                <a:schemeClr val="bg1"/>
              </a:solidFill>
            </a:endParaRPr>
          </a:p>
        </p:txBody>
      </p:sp>
      <p:sp>
        <p:nvSpPr>
          <p:cNvPr id="31" name="TextBox 30">
            <a:extLst>
              <a:ext uri="{FF2B5EF4-FFF2-40B4-BE49-F238E27FC236}">
                <a16:creationId xmlns:a16="http://schemas.microsoft.com/office/drawing/2014/main" id="{602A76D5-CC95-4BAE-B508-D64321CC27EB}"/>
              </a:ext>
            </a:extLst>
          </p:cNvPr>
          <p:cNvSpPr txBox="1"/>
          <p:nvPr/>
        </p:nvSpPr>
        <p:spPr>
          <a:xfrm>
            <a:off x="6039315" y="4144836"/>
            <a:ext cx="5679705" cy="1323439"/>
          </a:xfrm>
          <a:prstGeom prst="rect">
            <a:avLst/>
          </a:prstGeom>
          <a:solidFill>
            <a:srgbClr val="182B4C"/>
          </a:solidFill>
          <a:ln w="28575">
            <a:solidFill>
              <a:srgbClr val="FFFF00"/>
            </a:solidFill>
          </a:ln>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000" dirty="0">
                <a:solidFill>
                  <a:schemeClr val="bg1"/>
                </a:solidFill>
              </a:rPr>
              <a:t>Partially automated strategies include index tracking and systematic trend following usually over large time periods.</a:t>
            </a:r>
          </a:p>
          <a:p>
            <a:pPr marR="0" lvl="0" algn="l" defTabSz="914400" rtl="0" eaLnBrk="1" fontAlgn="auto" latinLnBrk="0" hangingPunct="1">
              <a:lnSpc>
                <a:spcPct val="100000"/>
              </a:lnSpc>
              <a:spcBef>
                <a:spcPts val="0"/>
              </a:spcBef>
              <a:spcAft>
                <a:spcPts val="0"/>
              </a:spcAft>
              <a:buClrTx/>
              <a:buSzTx/>
              <a:tabLst/>
              <a:defRPr/>
            </a:pPr>
            <a:endParaRPr lang="en-US" sz="2000" dirty="0">
              <a:solidFill>
                <a:schemeClr val="bg1"/>
              </a:solidFill>
            </a:endParaRPr>
          </a:p>
        </p:txBody>
      </p:sp>
    </p:spTree>
    <p:extLst>
      <p:ext uri="{BB962C8B-B14F-4D97-AF65-F5344CB8AC3E}">
        <p14:creationId xmlns:p14="http://schemas.microsoft.com/office/powerpoint/2010/main" val="277335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1+#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1+#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P spid="21" grpId="0" animBg="1"/>
      <p:bldP spid="23" grpId="0" animBg="1"/>
      <p:bldP spid="25" grpId="0" animBg="1"/>
      <p:bldP spid="27" grpId="0" animBg="1"/>
      <p:bldP spid="29"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80EED-E961-4C14-96FE-9D106E3974BC}"/>
              </a:ext>
            </a:extLst>
          </p:cNvPr>
          <p:cNvSpPr>
            <a:spLocks noGrp="1"/>
          </p:cNvSpPr>
          <p:nvPr>
            <p:ph type="title"/>
          </p:nvPr>
        </p:nvSpPr>
        <p:spPr>
          <a:xfrm>
            <a:off x="128336" y="0"/>
            <a:ext cx="5415379" cy="1163230"/>
          </a:xfrm>
        </p:spPr>
        <p:txBody>
          <a:bodyPr>
            <a:normAutofit/>
          </a:bodyPr>
          <a:lstStyle/>
          <a:p>
            <a:r>
              <a:rPr lang="en-GB" sz="4000" b="1" u="sng" dirty="0">
                <a:solidFill>
                  <a:schemeClr val="bg1"/>
                </a:solidFill>
              </a:rPr>
              <a:t>Historical Background</a:t>
            </a:r>
          </a:p>
        </p:txBody>
      </p:sp>
      <p:sp>
        <p:nvSpPr>
          <p:cNvPr id="3" name="TextBox 2">
            <a:extLst>
              <a:ext uri="{FF2B5EF4-FFF2-40B4-BE49-F238E27FC236}">
                <a16:creationId xmlns:a16="http://schemas.microsoft.com/office/drawing/2014/main" id="{BDE99661-C3F7-4D55-A46D-18BFA3A065A9}"/>
              </a:ext>
            </a:extLst>
          </p:cNvPr>
          <p:cNvSpPr txBox="1"/>
          <p:nvPr/>
        </p:nvSpPr>
        <p:spPr>
          <a:xfrm>
            <a:off x="180511" y="3242714"/>
            <a:ext cx="11827005" cy="783193"/>
          </a:xfrm>
          <a:prstGeom prst="roundRect">
            <a:avLst/>
          </a:prstGeom>
          <a:solidFill>
            <a:srgbClr val="182B4C"/>
          </a:solidFill>
          <a:ln w="28575">
            <a:solidFill>
              <a:srgbClr val="FFFF00"/>
            </a:solidFill>
          </a:ln>
        </p:spPr>
        <p:txBody>
          <a:bodyPr wrap="square" rtlCol="0">
            <a:spAutoFit/>
          </a:bodyPr>
          <a:lstStyle/>
          <a:p>
            <a:pPr marL="342900" indent="-342900">
              <a:buFont typeface="Arial" panose="020B0604020202020204" pitchFamily="34" charset="0"/>
              <a:buChar char="•"/>
            </a:pPr>
            <a:r>
              <a:rPr lang="en-GB" sz="2000" dirty="0">
                <a:solidFill>
                  <a:schemeClr val="bg1"/>
                </a:solidFill>
              </a:rPr>
              <a:t>Now, approximately 60% of all trades are placed by computer algorithms with quantitative trading firms able to place millions of trades within seconds.</a:t>
            </a:r>
          </a:p>
        </p:txBody>
      </p:sp>
      <p:pic>
        <p:nvPicPr>
          <p:cNvPr id="4" name="Picture 3">
            <a:extLst>
              <a:ext uri="{FF2B5EF4-FFF2-40B4-BE49-F238E27FC236}">
                <a16:creationId xmlns:a16="http://schemas.microsoft.com/office/drawing/2014/main" id="{929288EA-3914-4713-A18A-38CF674E2B01}"/>
              </a:ext>
            </a:extLst>
          </p:cNvPr>
          <p:cNvPicPr>
            <a:picLocks noChangeAspect="1"/>
          </p:cNvPicPr>
          <p:nvPr/>
        </p:nvPicPr>
        <p:blipFill>
          <a:blip r:embed="rId2"/>
          <a:stretch>
            <a:fillRect/>
          </a:stretch>
        </p:blipFill>
        <p:spPr>
          <a:xfrm>
            <a:off x="7620001" y="4197457"/>
            <a:ext cx="3924482" cy="2398295"/>
          </a:xfrm>
          <a:prstGeom prst="rect">
            <a:avLst/>
          </a:prstGeom>
        </p:spPr>
      </p:pic>
      <p:pic>
        <p:nvPicPr>
          <p:cNvPr id="5" name="Picture 4">
            <a:extLst>
              <a:ext uri="{FF2B5EF4-FFF2-40B4-BE49-F238E27FC236}">
                <a16:creationId xmlns:a16="http://schemas.microsoft.com/office/drawing/2014/main" id="{89FD4DAA-3F41-4E59-B0A4-53115F3187B3}"/>
              </a:ext>
            </a:extLst>
          </p:cNvPr>
          <p:cNvPicPr>
            <a:picLocks noChangeAspect="1"/>
          </p:cNvPicPr>
          <p:nvPr/>
        </p:nvPicPr>
        <p:blipFill>
          <a:blip r:embed="rId3"/>
          <a:stretch>
            <a:fillRect/>
          </a:stretch>
        </p:blipFill>
        <p:spPr>
          <a:xfrm>
            <a:off x="647517" y="4197456"/>
            <a:ext cx="3492952" cy="2398295"/>
          </a:xfrm>
          <a:prstGeom prst="rect">
            <a:avLst/>
          </a:prstGeom>
        </p:spPr>
      </p:pic>
      <p:sp>
        <p:nvSpPr>
          <p:cNvPr id="7" name="TextBox 6">
            <a:extLst>
              <a:ext uri="{FF2B5EF4-FFF2-40B4-BE49-F238E27FC236}">
                <a16:creationId xmlns:a16="http://schemas.microsoft.com/office/drawing/2014/main" id="{9D2C7592-A2AD-4F05-81E0-992BC82B5EBE}"/>
              </a:ext>
            </a:extLst>
          </p:cNvPr>
          <p:cNvSpPr txBox="1"/>
          <p:nvPr/>
        </p:nvSpPr>
        <p:spPr>
          <a:xfrm>
            <a:off x="184481" y="1061123"/>
            <a:ext cx="11823035" cy="783193"/>
          </a:xfrm>
          <a:prstGeom prst="round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Systematic trading began in the 1970s with the Designated Order Turnaround (DOT) electronic system used by the NYSE to place orders.</a:t>
            </a:r>
          </a:p>
        </p:txBody>
      </p:sp>
      <p:sp>
        <p:nvSpPr>
          <p:cNvPr id="9" name="TextBox 8">
            <a:extLst>
              <a:ext uri="{FF2B5EF4-FFF2-40B4-BE49-F238E27FC236}">
                <a16:creationId xmlns:a16="http://schemas.microsoft.com/office/drawing/2014/main" id="{9F6C1AC9-A5D8-4734-8335-54AB736619D0}"/>
              </a:ext>
            </a:extLst>
          </p:cNvPr>
          <p:cNvSpPr txBox="1"/>
          <p:nvPr/>
        </p:nvSpPr>
        <p:spPr>
          <a:xfrm>
            <a:off x="180512" y="2015332"/>
            <a:ext cx="11827004" cy="442674"/>
          </a:xfrm>
          <a:prstGeom prst="round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In the 1990s systematic trading took off with major financial institutions developing systematic strategies.</a:t>
            </a:r>
          </a:p>
        </p:txBody>
      </p:sp>
      <p:sp>
        <p:nvSpPr>
          <p:cNvPr id="11" name="TextBox 10">
            <a:extLst>
              <a:ext uri="{FF2B5EF4-FFF2-40B4-BE49-F238E27FC236}">
                <a16:creationId xmlns:a16="http://schemas.microsoft.com/office/drawing/2014/main" id="{CEBECBC9-018B-41DD-B3B1-E2DCCFBDCC54}"/>
              </a:ext>
            </a:extLst>
          </p:cNvPr>
          <p:cNvSpPr txBox="1"/>
          <p:nvPr/>
        </p:nvSpPr>
        <p:spPr>
          <a:xfrm>
            <a:off x="180512" y="2629023"/>
            <a:ext cx="11827004" cy="442674"/>
          </a:xfrm>
          <a:prstGeom prst="round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As computing power and speed increased HFT strategies became more popular in the 2000s.</a:t>
            </a:r>
          </a:p>
        </p:txBody>
      </p:sp>
    </p:spTree>
    <p:extLst>
      <p:ext uri="{BB962C8B-B14F-4D97-AF65-F5344CB8AC3E}">
        <p14:creationId xmlns:p14="http://schemas.microsoft.com/office/powerpoint/2010/main" val="126838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1+#ppt_w/2"/>
                                          </p:val>
                                        </p:tav>
                                        <p:tav tm="100000">
                                          <p:val>
                                            <p:strVal val="#ppt_x"/>
                                          </p:val>
                                        </p:tav>
                                      </p:tavLst>
                                    </p:anim>
                                    <p:anim calcmode="lin" valueType="num">
                                      <p:cBhvr additive="base">
                                        <p:cTn id="35" dur="500" fill="hold"/>
                                        <p:tgtEl>
                                          <p:spTgt spid="3"/>
                                        </p:tgtEl>
                                        <p:attrNameLst>
                                          <p:attrName>ppt_y</p:attrName>
                                        </p:attrNameLst>
                                      </p:cBhvr>
                                      <p:tavLst>
                                        <p:tav tm="0">
                                          <p:val>
                                            <p:strVal val="#ppt_y"/>
                                          </p:val>
                                        </p:tav>
                                        <p:tav tm="100000">
                                          <p:val>
                                            <p:strVal val="#ppt_y"/>
                                          </p:val>
                                        </p:tav>
                                      </p:tavLst>
                                    </p:anim>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7" grpId="0" animBg="1"/>
      <p:bldP spid="9"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80EED-E961-4C14-96FE-9D106E3974BC}"/>
              </a:ext>
            </a:extLst>
          </p:cNvPr>
          <p:cNvSpPr>
            <a:spLocks noGrp="1"/>
          </p:cNvSpPr>
          <p:nvPr>
            <p:ph type="title"/>
          </p:nvPr>
        </p:nvSpPr>
        <p:spPr>
          <a:xfrm>
            <a:off x="128336" y="32084"/>
            <a:ext cx="10515600" cy="1325563"/>
          </a:xfrm>
        </p:spPr>
        <p:txBody>
          <a:bodyPr>
            <a:normAutofit/>
          </a:bodyPr>
          <a:lstStyle/>
          <a:p>
            <a:r>
              <a:rPr lang="en-GB" sz="4000" b="1" u="sng" dirty="0">
                <a:solidFill>
                  <a:schemeClr val="bg1"/>
                </a:solidFill>
              </a:rPr>
              <a:t>The process of making a trading strategy</a:t>
            </a:r>
          </a:p>
        </p:txBody>
      </p:sp>
      <p:sp>
        <p:nvSpPr>
          <p:cNvPr id="5" name="TextBox 4">
            <a:extLst>
              <a:ext uri="{FF2B5EF4-FFF2-40B4-BE49-F238E27FC236}">
                <a16:creationId xmlns:a16="http://schemas.microsoft.com/office/drawing/2014/main" id="{AAC50D4A-5F69-47A0-A4D4-6827E465AC97}"/>
              </a:ext>
            </a:extLst>
          </p:cNvPr>
          <p:cNvSpPr txBox="1"/>
          <p:nvPr/>
        </p:nvSpPr>
        <p:spPr>
          <a:xfrm>
            <a:off x="323850" y="1762839"/>
            <a:ext cx="2076450" cy="442674"/>
          </a:xfrm>
          <a:prstGeom prst="roundRect">
            <a:avLst/>
          </a:prstGeom>
          <a:solidFill>
            <a:srgbClr val="182B4C"/>
          </a:solidFill>
          <a:ln w="28575">
            <a:solidFill>
              <a:srgbClr val="FFFF00"/>
            </a:solidFill>
          </a:ln>
        </p:spPr>
        <p:txBody>
          <a:bodyPr wrap="square">
            <a:spAutoFit/>
          </a:bodyPr>
          <a:lstStyle/>
          <a:p>
            <a:r>
              <a:rPr lang="en-GB" sz="2000" b="1" dirty="0">
                <a:solidFill>
                  <a:schemeClr val="bg1"/>
                </a:solidFill>
              </a:rPr>
              <a:t>Research</a:t>
            </a:r>
          </a:p>
        </p:txBody>
      </p:sp>
      <p:sp>
        <p:nvSpPr>
          <p:cNvPr id="6" name="TextBox 5">
            <a:extLst>
              <a:ext uri="{FF2B5EF4-FFF2-40B4-BE49-F238E27FC236}">
                <a16:creationId xmlns:a16="http://schemas.microsoft.com/office/drawing/2014/main" id="{9AA5CA10-5913-430E-9168-9F1AB45FE77F}"/>
              </a:ext>
            </a:extLst>
          </p:cNvPr>
          <p:cNvSpPr txBox="1"/>
          <p:nvPr/>
        </p:nvSpPr>
        <p:spPr>
          <a:xfrm>
            <a:off x="3448050" y="1762839"/>
            <a:ext cx="2076450" cy="442674"/>
          </a:xfrm>
          <a:prstGeom prst="roundRect">
            <a:avLst/>
          </a:prstGeom>
          <a:solidFill>
            <a:srgbClr val="182B4C"/>
          </a:solidFill>
          <a:ln w="28575">
            <a:solidFill>
              <a:srgbClr val="FFFF00"/>
            </a:solidFill>
          </a:ln>
        </p:spPr>
        <p:txBody>
          <a:bodyPr wrap="square">
            <a:spAutoFit/>
          </a:bodyPr>
          <a:lstStyle/>
          <a:p>
            <a:r>
              <a:rPr lang="en-GB" sz="2000" b="1" dirty="0">
                <a:solidFill>
                  <a:schemeClr val="bg1"/>
                </a:solidFill>
              </a:rPr>
              <a:t>Development</a:t>
            </a:r>
          </a:p>
        </p:txBody>
      </p:sp>
      <p:sp>
        <p:nvSpPr>
          <p:cNvPr id="7" name="TextBox 6">
            <a:extLst>
              <a:ext uri="{FF2B5EF4-FFF2-40B4-BE49-F238E27FC236}">
                <a16:creationId xmlns:a16="http://schemas.microsoft.com/office/drawing/2014/main" id="{199C363F-E671-4686-93CC-1974532BA639}"/>
              </a:ext>
            </a:extLst>
          </p:cNvPr>
          <p:cNvSpPr txBox="1"/>
          <p:nvPr/>
        </p:nvSpPr>
        <p:spPr>
          <a:xfrm>
            <a:off x="6398418" y="1762839"/>
            <a:ext cx="2076450" cy="442674"/>
          </a:xfrm>
          <a:prstGeom prst="roundRect">
            <a:avLst/>
          </a:prstGeom>
          <a:solidFill>
            <a:srgbClr val="182B4C"/>
          </a:solidFill>
          <a:ln w="28575">
            <a:solidFill>
              <a:srgbClr val="FFFF00"/>
            </a:solidFill>
          </a:ln>
        </p:spPr>
        <p:txBody>
          <a:bodyPr wrap="square">
            <a:spAutoFit/>
          </a:bodyPr>
          <a:lstStyle/>
          <a:p>
            <a:r>
              <a:rPr lang="en-GB" sz="2000" b="1" dirty="0" err="1">
                <a:solidFill>
                  <a:schemeClr val="bg1"/>
                </a:solidFill>
              </a:rPr>
              <a:t>Backtesting</a:t>
            </a:r>
            <a:endParaRPr lang="en-GB" sz="2000" b="1" dirty="0">
              <a:solidFill>
                <a:schemeClr val="bg1"/>
              </a:solidFill>
            </a:endParaRPr>
          </a:p>
        </p:txBody>
      </p:sp>
      <p:sp>
        <p:nvSpPr>
          <p:cNvPr id="11" name="TextBox 10">
            <a:extLst>
              <a:ext uri="{FF2B5EF4-FFF2-40B4-BE49-F238E27FC236}">
                <a16:creationId xmlns:a16="http://schemas.microsoft.com/office/drawing/2014/main" id="{12FF500B-9A7E-4526-912A-CA3FDFB63938}"/>
              </a:ext>
            </a:extLst>
          </p:cNvPr>
          <p:cNvSpPr txBox="1"/>
          <p:nvPr/>
        </p:nvSpPr>
        <p:spPr>
          <a:xfrm>
            <a:off x="9582150" y="1762839"/>
            <a:ext cx="2076450" cy="442674"/>
          </a:xfrm>
          <a:prstGeom prst="roundRect">
            <a:avLst/>
          </a:prstGeom>
          <a:solidFill>
            <a:srgbClr val="182B4C"/>
          </a:solidFill>
          <a:ln w="28575">
            <a:solidFill>
              <a:srgbClr val="FFFF00"/>
            </a:solidFill>
          </a:ln>
        </p:spPr>
        <p:txBody>
          <a:bodyPr wrap="square">
            <a:spAutoFit/>
          </a:bodyPr>
          <a:lstStyle/>
          <a:p>
            <a:r>
              <a:rPr lang="en-GB" sz="2000" b="1" dirty="0">
                <a:solidFill>
                  <a:schemeClr val="bg1"/>
                </a:solidFill>
              </a:rPr>
              <a:t>Deployment</a:t>
            </a:r>
          </a:p>
        </p:txBody>
      </p:sp>
      <p:sp>
        <p:nvSpPr>
          <p:cNvPr id="37" name="TextBox 36">
            <a:extLst>
              <a:ext uri="{FF2B5EF4-FFF2-40B4-BE49-F238E27FC236}">
                <a16:creationId xmlns:a16="http://schemas.microsoft.com/office/drawing/2014/main" id="{8DC9783F-3B2E-4B80-8F4F-0B5A48F69924}"/>
              </a:ext>
            </a:extLst>
          </p:cNvPr>
          <p:cNvSpPr txBox="1"/>
          <p:nvPr/>
        </p:nvSpPr>
        <p:spPr>
          <a:xfrm>
            <a:off x="323850" y="2211864"/>
            <a:ext cx="2809875" cy="3170099"/>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Consider what securities to design a strategy around.</a:t>
            </a:r>
          </a:p>
          <a:p>
            <a:pPr marL="342900" indent="-342900">
              <a:buFont typeface="Arial" panose="020B0604020202020204" pitchFamily="34" charset="0"/>
              <a:buChar char="•"/>
            </a:pPr>
            <a:endParaRPr lang="en-GB" sz="2000" dirty="0">
              <a:solidFill>
                <a:schemeClr val="bg1"/>
              </a:solidFill>
            </a:endParaRPr>
          </a:p>
          <a:p>
            <a:pPr marL="342900" indent="-342900">
              <a:buFont typeface="Arial" panose="020B0604020202020204" pitchFamily="34" charset="0"/>
              <a:buChar char="•"/>
            </a:pPr>
            <a:r>
              <a:rPr lang="en-GB" sz="2000" dirty="0">
                <a:solidFill>
                  <a:schemeClr val="bg1"/>
                </a:solidFill>
              </a:rPr>
              <a:t>Investigate potential Alpha generating factors.</a:t>
            </a:r>
          </a:p>
          <a:p>
            <a:pPr marL="342900" indent="-342900">
              <a:buFont typeface="Arial" panose="020B0604020202020204" pitchFamily="34" charset="0"/>
              <a:buChar char="•"/>
            </a:pPr>
            <a:endParaRPr lang="en-GB" sz="2000" dirty="0">
              <a:solidFill>
                <a:schemeClr val="bg1"/>
              </a:solidFill>
            </a:endParaRPr>
          </a:p>
          <a:p>
            <a:pPr marL="342900" indent="-342900">
              <a:buFont typeface="Arial" panose="020B0604020202020204" pitchFamily="34" charset="0"/>
              <a:buChar char="•"/>
            </a:pPr>
            <a:r>
              <a:rPr lang="en-GB" sz="2000" dirty="0">
                <a:solidFill>
                  <a:schemeClr val="bg1"/>
                </a:solidFill>
              </a:rPr>
              <a:t>Develop the theory behind a strategy.</a:t>
            </a:r>
          </a:p>
        </p:txBody>
      </p:sp>
      <p:sp>
        <p:nvSpPr>
          <p:cNvPr id="38" name="TextBox 37">
            <a:extLst>
              <a:ext uri="{FF2B5EF4-FFF2-40B4-BE49-F238E27FC236}">
                <a16:creationId xmlns:a16="http://schemas.microsoft.com/office/drawing/2014/main" id="{DDD3613A-DE6A-410A-B932-49969D62F8D5}"/>
              </a:ext>
            </a:extLst>
          </p:cNvPr>
          <p:cNvSpPr txBox="1"/>
          <p:nvPr/>
        </p:nvSpPr>
        <p:spPr>
          <a:xfrm>
            <a:off x="3443286" y="2211864"/>
            <a:ext cx="2647950" cy="1631216"/>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Put your theoretical strategy into code.</a:t>
            </a:r>
          </a:p>
          <a:p>
            <a:pPr marL="342900" indent="-342900">
              <a:buFont typeface="Arial" panose="020B0604020202020204" pitchFamily="34" charset="0"/>
              <a:buChar char="•"/>
            </a:pPr>
            <a:endParaRPr lang="en-GB" sz="2000" dirty="0">
              <a:solidFill>
                <a:schemeClr val="bg1"/>
              </a:solidFill>
            </a:endParaRPr>
          </a:p>
          <a:p>
            <a:pPr marL="342900" indent="-342900">
              <a:buFont typeface="Arial" panose="020B0604020202020204" pitchFamily="34" charset="0"/>
              <a:buChar char="•"/>
            </a:pPr>
            <a:r>
              <a:rPr lang="en-GB" sz="2000" dirty="0">
                <a:solidFill>
                  <a:schemeClr val="bg1"/>
                </a:solidFill>
              </a:rPr>
              <a:t>Removal of any coding bugs.</a:t>
            </a:r>
          </a:p>
        </p:txBody>
      </p:sp>
      <p:sp>
        <p:nvSpPr>
          <p:cNvPr id="39" name="TextBox 38">
            <a:extLst>
              <a:ext uri="{FF2B5EF4-FFF2-40B4-BE49-F238E27FC236}">
                <a16:creationId xmlns:a16="http://schemas.microsoft.com/office/drawing/2014/main" id="{5A9023E5-C8FC-4DDD-B1FE-796C48C0C514}"/>
              </a:ext>
            </a:extLst>
          </p:cNvPr>
          <p:cNvSpPr txBox="1"/>
          <p:nvPr/>
        </p:nvSpPr>
        <p:spPr>
          <a:xfrm>
            <a:off x="6398418" y="2211864"/>
            <a:ext cx="2876550" cy="2246769"/>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Test the effectiveness of your strategy.</a:t>
            </a:r>
          </a:p>
          <a:p>
            <a:pPr marL="342900" indent="-342900">
              <a:buFont typeface="Arial" panose="020B0604020202020204" pitchFamily="34" charset="0"/>
              <a:buChar char="•"/>
            </a:pPr>
            <a:endParaRPr lang="en-GB" sz="2000" dirty="0">
              <a:solidFill>
                <a:schemeClr val="bg1"/>
              </a:solidFill>
            </a:endParaRPr>
          </a:p>
          <a:p>
            <a:pPr marL="342900" indent="-342900">
              <a:buFont typeface="Arial" panose="020B0604020202020204" pitchFamily="34" charset="0"/>
              <a:buChar char="•"/>
            </a:pPr>
            <a:r>
              <a:rPr lang="en-GB" sz="2000" dirty="0">
                <a:solidFill>
                  <a:schemeClr val="bg1"/>
                </a:solidFill>
              </a:rPr>
              <a:t>Use previous securities price data to see how the strategy would have performed</a:t>
            </a:r>
          </a:p>
        </p:txBody>
      </p:sp>
      <p:sp>
        <p:nvSpPr>
          <p:cNvPr id="40" name="TextBox 39">
            <a:extLst>
              <a:ext uri="{FF2B5EF4-FFF2-40B4-BE49-F238E27FC236}">
                <a16:creationId xmlns:a16="http://schemas.microsoft.com/office/drawing/2014/main" id="{84477AB8-9AF2-4799-AEE6-86826BB7FB80}"/>
              </a:ext>
            </a:extLst>
          </p:cNvPr>
          <p:cNvSpPr txBox="1"/>
          <p:nvPr/>
        </p:nvSpPr>
        <p:spPr>
          <a:xfrm>
            <a:off x="9582150" y="2211864"/>
            <a:ext cx="2419350" cy="1015663"/>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Finally you're able to deploy the algorithm.</a:t>
            </a:r>
          </a:p>
        </p:txBody>
      </p:sp>
      <p:cxnSp>
        <p:nvCxnSpPr>
          <p:cNvPr id="42" name="Straight Arrow Connector 41">
            <a:extLst>
              <a:ext uri="{FF2B5EF4-FFF2-40B4-BE49-F238E27FC236}">
                <a16:creationId xmlns:a16="http://schemas.microsoft.com/office/drawing/2014/main" id="{B74068D1-371C-4FDD-B0A6-FD82B699EB05}"/>
              </a:ext>
            </a:extLst>
          </p:cNvPr>
          <p:cNvCxnSpPr>
            <a:stCxn id="5" idx="3"/>
            <a:endCxn id="6" idx="1"/>
          </p:cNvCxnSpPr>
          <p:nvPr/>
        </p:nvCxnSpPr>
        <p:spPr>
          <a:xfrm>
            <a:off x="2400300" y="1984176"/>
            <a:ext cx="104775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B28C5B2-AFEC-41EF-92BB-5B6C3E2AEBF5}"/>
              </a:ext>
            </a:extLst>
          </p:cNvPr>
          <p:cNvCxnSpPr>
            <a:cxnSpLocks/>
            <a:stCxn id="6" idx="3"/>
            <a:endCxn id="7" idx="1"/>
          </p:cNvCxnSpPr>
          <p:nvPr/>
        </p:nvCxnSpPr>
        <p:spPr>
          <a:xfrm>
            <a:off x="5524500" y="1984176"/>
            <a:ext cx="87391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78CCD6-6501-4C5C-B976-4046056E4FB6}"/>
              </a:ext>
            </a:extLst>
          </p:cNvPr>
          <p:cNvCxnSpPr>
            <a:cxnSpLocks/>
            <a:stCxn id="7" idx="3"/>
            <a:endCxn id="11" idx="1"/>
          </p:cNvCxnSpPr>
          <p:nvPr/>
        </p:nvCxnSpPr>
        <p:spPr>
          <a:xfrm>
            <a:off x="8474868" y="1984176"/>
            <a:ext cx="110728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F6AD72D-A067-4E64-A673-1CB71EC5C5B0}"/>
              </a:ext>
            </a:extLst>
          </p:cNvPr>
          <p:cNvCxnSpPr>
            <a:stCxn id="7" idx="0"/>
            <a:endCxn id="5" idx="0"/>
          </p:cNvCxnSpPr>
          <p:nvPr/>
        </p:nvCxnSpPr>
        <p:spPr>
          <a:xfrm rot="16200000" flipV="1">
            <a:off x="4399359" y="-1274445"/>
            <a:ext cx="12700" cy="6074568"/>
          </a:xfrm>
          <a:prstGeom prst="bentConnector3">
            <a:avLst>
              <a:gd name="adj1" fmla="val 180000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19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2" presetClass="entr" presetSubtype="6"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1+#ppt_w/2"/>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1+#ppt_w/2"/>
                                          </p:val>
                                        </p:tav>
                                        <p:tav tm="100000">
                                          <p:val>
                                            <p:strVal val="#ppt_x"/>
                                          </p:val>
                                        </p:tav>
                                      </p:tavLst>
                                    </p:anim>
                                    <p:anim calcmode="lin" valueType="num">
                                      <p:cBhvr additive="base">
                                        <p:cTn id="4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2" presetClass="entr" presetSubtype="1"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ppt_x"/>
                                          </p:val>
                                        </p:tav>
                                        <p:tav tm="100000">
                                          <p:val>
                                            <p:strVal val="#ppt_x"/>
                                          </p:val>
                                        </p:tav>
                                      </p:tavLst>
                                    </p:anim>
                                    <p:anim calcmode="lin" valueType="num">
                                      <p:cBhvr additive="base">
                                        <p:cTn id="62"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11" grpId="0" animBg="1"/>
      <p:bldP spid="37" grpId="0" animBg="1"/>
      <p:bldP spid="38"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85AFDA-A1A9-4179-9E53-FA5FFB1CA32C}"/>
              </a:ext>
            </a:extLst>
          </p:cNvPr>
          <p:cNvSpPr txBox="1"/>
          <p:nvPr/>
        </p:nvSpPr>
        <p:spPr>
          <a:xfrm>
            <a:off x="128336" y="5507"/>
            <a:ext cx="10854831" cy="707886"/>
          </a:xfrm>
          <a:prstGeom prst="rect">
            <a:avLst/>
          </a:prstGeom>
          <a:noFill/>
        </p:spPr>
        <p:txBody>
          <a:bodyPr wrap="none" rtlCol="0">
            <a:spAutoFit/>
          </a:bodyPr>
          <a:lstStyle/>
          <a:p>
            <a:r>
              <a:rPr lang="en-GB" sz="4000" b="1" u="sng" dirty="0">
                <a:solidFill>
                  <a:schemeClr val="bg1"/>
                </a:solidFill>
                <a:latin typeface="+mj-lt"/>
              </a:rPr>
              <a:t>Diagram of the Fully Automated Deployment Process</a:t>
            </a:r>
          </a:p>
        </p:txBody>
      </p:sp>
      <p:sp>
        <p:nvSpPr>
          <p:cNvPr id="3" name="Rectangle: Diagonal Corners Rounded 2">
            <a:extLst>
              <a:ext uri="{FF2B5EF4-FFF2-40B4-BE49-F238E27FC236}">
                <a16:creationId xmlns:a16="http://schemas.microsoft.com/office/drawing/2014/main" id="{D74750FF-906E-4C96-9F2B-7312217BCE47}"/>
              </a:ext>
            </a:extLst>
          </p:cNvPr>
          <p:cNvSpPr/>
          <p:nvPr/>
        </p:nvSpPr>
        <p:spPr>
          <a:xfrm>
            <a:off x="449179" y="1612232"/>
            <a:ext cx="3015916" cy="4748463"/>
          </a:xfrm>
          <a:prstGeom prst="round2DiagRect">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 name="TextBox 3">
            <a:extLst>
              <a:ext uri="{FF2B5EF4-FFF2-40B4-BE49-F238E27FC236}">
                <a16:creationId xmlns:a16="http://schemas.microsoft.com/office/drawing/2014/main" id="{B165EEA5-2CD6-47D0-83F8-18E0960E2D29}"/>
              </a:ext>
            </a:extLst>
          </p:cNvPr>
          <p:cNvSpPr txBox="1"/>
          <p:nvPr/>
        </p:nvSpPr>
        <p:spPr>
          <a:xfrm>
            <a:off x="759840" y="1798286"/>
            <a:ext cx="2438616" cy="461665"/>
          </a:xfrm>
          <a:prstGeom prst="rect">
            <a:avLst/>
          </a:prstGeom>
          <a:noFill/>
        </p:spPr>
        <p:txBody>
          <a:bodyPr wrap="none" rtlCol="0">
            <a:spAutoFit/>
          </a:bodyPr>
          <a:lstStyle/>
          <a:p>
            <a:r>
              <a:rPr lang="en-GB" sz="2400" b="1" u="sng" dirty="0">
                <a:solidFill>
                  <a:schemeClr val="bg1"/>
                </a:solidFill>
              </a:rPr>
              <a:t>Trading algorithm</a:t>
            </a:r>
          </a:p>
        </p:txBody>
      </p:sp>
      <p:sp>
        <p:nvSpPr>
          <p:cNvPr id="5" name="Rectangle: Diagonal Corners Rounded 4">
            <a:extLst>
              <a:ext uri="{FF2B5EF4-FFF2-40B4-BE49-F238E27FC236}">
                <a16:creationId xmlns:a16="http://schemas.microsoft.com/office/drawing/2014/main" id="{0DAC3518-91A6-4916-BE74-1D6C1FE1C382}"/>
              </a:ext>
            </a:extLst>
          </p:cNvPr>
          <p:cNvSpPr/>
          <p:nvPr/>
        </p:nvSpPr>
        <p:spPr>
          <a:xfrm flipH="1">
            <a:off x="8411517" y="1612231"/>
            <a:ext cx="3015916" cy="4748463"/>
          </a:xfrm>
          <a:prstGeom prst="round2DiagRect">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TextBox 5">
            <a:extLst>
              <a:ext uri="{FF2B5EF4-FFF2-40B4-BE49-F238E27FC236}">
                <a16:creationId xmlns:a16="http://schemas.microsoft.com/office/drawing/2014/main" id="{84D323B5-2750-4863-9216-0F50041A62B1}"/>
              </a:ext>
            </a:extLst>
          </p:cNvPr>
          <p:cNvSpPr txBox="1"/>
          <p:nvPr/>
        </p:nvSpPr>
        <p:spPr>
          <a:xfrm>
            <a:off x="8608687" y="1794074"/>
            <a:ext cx="2945069" cy="461665"/>
          </a:xfrm>
          <a:prstGeom prst="rect">
            <a:avLst/>
          </a:prstGeom>
          <a:noFill/>
        </p:spPr>
        <p:txBody>
          <a:bodyPr wrap="square" rtlCol="0">
            <a:spAutoFit/>
          </a:bodyPr>
          <a:lstStyle/>
          <a:p>
            <a:r>
              <a:rPr lang="en-GB" sz="2400" b="1" u="sng" dirty="0">
                <a:solidFill>
                  <a:schemeClr val="bg1"/>
                </a:solidFill>
              </a:rPr>
              <a:t>Financial Markets</a:t>
            </a:r>
          </a:p>
        </p:txBody>
      </p:sp>
      <p:cxnSp>
        <p:nvCxnSpPr>
          <p:cNvPr id="8" name="Straight Arrow Connector 7">
            <a:extLst>
              <a:ext uri="{FF2B5EF4-FFF2-40B4-BE49-F238E27FC236}">
                <a16:creationId xmlns:a16="http://schemas.microsoft.com/office/drawing/2014/main" id="{2211A939-F912-4557-8A8E-A022457EDB34}"/>
              </a:ext>
            </a:extLst>
          </p:cNvPr>
          <p:cNvCxnSpPr>
            <a:cxnSpLocks/>
          </p:cNvCxnSpPr>
          <p:nvPr/>
        </p:nvCxnSpPr>
        <p:spPr>
          <a:xfrm flipV="1">
            <a:off x="1239529" y="2954098"/>
            <a:ext cx="0" cy="504621"/>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52E12E32-3B0C-4628-80D1-85E0ED40DA3B}"/>
              </a:ext>
            </a:extLst>
          </p:cNvPr>
          <p:cNvCxnSpPr>
            <a:cxnSpLocks/>
            <a:stCxn id="43" idx="0"/>
            <a:endCxn id="50" idx="2"/>
          </p:cNvCxnSpPr>
          <p:nvPr/>
        </p:nvCxnSpPr>
        <p:spPr>
          <a:xfrm>
            <a:off x="1999927" y="2749787"/>
            <a:ext cx="3101493" cy="1"/>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01F28CA-2B1A-44DD-9D12-C4C2C59A1DED}"/>
              </a:ext>
            </a:extLst>
          </p:cNvPr>
          <p:cNvCxnSpPr>
            <a:cxnSpLocks/>
            <a:stCxn id="31" idx="2"/>
            <a:endCxn id="35" idx="0"/>
          </p:cNvCxnSpPr>
          <p:nvPr/>
        </p:nvCxnSpPr>
        <p:spPr>
          <a:xfrm flipH="1">
            <a:off x="1965698" y="5484029"/>
            <a:ext cx="384783" cy="0"/>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C1D0488-902C-4B0D-9BF1-E9D33C297ACD}"/>
              </a:ext>
            </a:extLst>
          </p:cNvPr>
          <p:cNvCxnSpPr>
            <a:cxnSpLocks/>
          </p:cNvCxnSpPr>
          <p:nvPr/>
        </p:nvCxnSpPr>
        <p:spPr>
          <a:xfrm flipV="1">
            <a:off x="1251173" y="4486432"/>
            <a:ext cx="0" cy="486819"/>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906D4E2-8F3B-4F95-98C3-D9D8DFC296CE}"/>
              </a:ext>
            </a:extLst>
          </p:cNvPr>
          <p:cNvCxnSpPr>
            <a:cxnSpLocks/>
          </p:cNvCxnSpPr>
          <p:nvPr/>
        </p:nvCxnSpPr>
        <p:spPr>
          <a:xfrm flipH="1">
            <a:off x="3186774" y="5484029"/>
            <a:ext cx="1752041" cy="0"/>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DA25BA7-273D-4634-9979-3E8F7AE64A9F}"/>
              </a:ext>
            </a:extLst>
          </p:cNvPr>
          <p:cNvCxnSpPr>
            <a:cxnSpLocks/>
          </p:cNvCxnSpPr>
          <p:nvPr/>
        </p:nvCxnSpPr>
        <p:spPr>
          <a:xfrm flipH="1">
            <a:off x="6936291" y="5484029"/>
            <a:ext cx="1473720" cy="0"/>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227FDA-8516-4587-8CFB-60037E142C7D}"/>
              </a:ext>
            </a:extLst>
          </p:cNvPr>
          <p:cNvCxnSpPr>
            <a:cxnSpLocks/>
          </p:cNvCxnSpPr>
          <p:nvPr/>
        </p:nvCxnSpPr>
        <p:spPr>
          <a:xfrm>
            <a:off x="6762389" y="2423256"/>
            <a:ext cx="1641973" cy="0"/>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CFC3AF7-B10D-49F4-A26F-D6FC34432137}"/>
              </a:ext>
            </a:extLst>
          </p:cNvPr>
          <p:cNvCxnSpPr>
            <a:cxnSpLocks/>
          </p:cNvCxnSpPr>
          <p:nvPr/>
        </p:nvCxnSpPr>
        <p:spPr>
          <a:xfrm flipH="1">
            <a:off x="6762390" y="3080751"/>
            <a:ext cx="1641973" cy="0"/>
          </a:xfrm>
          <a:prstGeom prst="straightConnector1">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4" name="Rectangle: Diagonal Corners Rounded 23">
            <a:extLst>
              <a:ext uri="{FF2B5EF4-FFF2-40B4-BE49-F238E27FC236}">
                <a16:creationId xmlns:a16="http://schemas.microsoft.com/office/drawing/2014/main" id="{D3C76FE8-E99D-4104-98BC-6F070D5FCAD5}"/>
              </a:ext>
            </a:extLst>
          </p:cNvPr>
          <p:cNvSpPr/>
          <p:nvPr/>
        </p:nvSpPr>
        <p:spPr>
          <a:xfrm>
            <a:off x="4938815" y="4955459"/>
            <a:ext cx="1997476" cy="1057140"/>
          </a:xfrm>
          <a:prstGeom prst="round2DiagRect">
            <a:avLst/>
          </a:prstGeom>
          <a:solidFill>
            <a:srgbClr val="182B4C"/>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2A6819C4-9628-4633-9F74-0D5704B6FF03}"/>
              </a:ext>
            </a:extLst>
          </p:cNvPr>
          <p:cNvSpPr txBox="1"/>
          <p:nvPr/>
        </p:nvSpPr>
        <p:spPr>
          <a:xfrm>
            <a:off x="5188498" y="5236564"/>
            <a:ext cx="1497654" cy="369332"/>
          </a:xfrm>
          <a:prstGeom prst="rect">
            <a:avLst/>
          </a:prstGeom>
          <a:noFill/>
        </p:spPr>
        <p:txBody>
          <a:bodyPr wrap="none" rtlCol="0">
            <a:spAutoFit/>
          </a:bodyPr>
          <a:lstStyle/>
          <a:p>
            <a:r>
              <a:rPr lang="en-GB" b="1" dirty="0">
                <a:solidFill>
                  <a:schemeClr val="bg1"/>
                </a:solidFill>
              </a:rPr>
              <a:t>Data Provider</a:t>
            </a:r>
          </a:p>
        </p:txBody>
      </p:sp>
      <p:sp>
        <p:nvSpPr>
          <p:cNvPr id="31" name="TextBox 30">
            <a:extLst>
              <a:ext uri="{FF2B5EF4-FFF2-40B4-BE49-F238E27FC236}">
                <a16:creationId xmlns:a16="http://schemas.microsoft.com/office/drawing/2014/main" id="{8752BCA9-ECA8-4323-9F69-7269ABFA3AC1}"/>
              </a:ext>
            </a:extLst>
          </p:cNvPr>
          <p:cNvSpPr txBox="1"/>
          <p:nvPr/>
        </p:nvSpPr>
        <p:spPr>
          <a:xfrm>
            <a:off x="2350481" y="5279717"/>
            <a:ext cx="844360" cy="408623"/>
          </a:xfrm>
          <a:prstGeom prst="round2DiagRect">
            <a:avLst/>
          </a:prstGeom>
          <a:solidFill>
            <a:srgbClr val="182B4C"/>
          </a:solidFill>
          <a:ln w="28575">
            <a:solidFill>
              <a:srgbClr val="FFFF00"/>
            </a:solidFill>
          </a:ln>
        </p:spPr>
        <p:txBody>
          <a:bodyPr wrap="none" rtlCol="0">
            <a:spAutoFit/>
          </a:bodyPr>
          <a:lstStyle/>
          <a:p>
            <a:r>
              <a:rPr lang="en-GB" b="1" dirty="0">
                <a:solidFill>
                  <a:schemeClr val="bg1"/>
                </a:solidFill>
              </a:rPr>
              <a:t>CLEAN</a:t>
            </a:r>
          </a:p>
        </p:txBody>
      </p:sp>
      <p:sp>
        <p:nvSpPr>
          <p:cNvPr id="35" name="TextBox 34">
            <a:extLst>
              <a:ext uri="{FF2B5EF4-FFF2-40B4-BE49-F238E27FC236}">
                <a16:creationId xmlns:a16="http://schemas.microsoft.com/office/drawing/2014/main" id="{0EFDC20E-4105-4FD3-BAA2-7B633766AE0F}"/>
              </a:ext>
            </a:extLst>
          </p:cNvPr>
          <p:cNvSpPr txBox="1"/>
          <p:nvPr/>
        </p:nvSpPr>
        <p:spPr>
          <a:xfrm>
            <a:off x="582129" y="4973251"/>
            <a:ext cx="1383569" cy="1021556"/>
          </a:xfrm>
          <a:prstGeom prst="round2DiagRect">
            <a:avLst/>
          </a:prstGeom>
          <a:solidFill>
            <a:srgbClr val="182B4C"/>
          </a:solidFill>
          <a:ln w="28575">
            <a:solidFill>
              <a:srgbClr val="FFFF00"/>
            </a:solidFill>
          </a:ln>
        </p:spPr>
        <p:txBody>
          <a:bodyPr wrap="square" rtlCol="0">
            <a:spAutoFit/>
          </a:bodyPr>
          <a:lstStyle/>
          <a:p>
            <a:r>
              <a:rPr lang="en-GB" b="1" dirty="0">
                <a:solidFill>
                  <a:schemeClr val="bg1"/>
                </a:solidFill>
              </a:rPr>
              <a:t>Calculation of technical indicators</a:t>
            </a:r>
          </a:p>
        </p:txBody>
      </p:sp>
      <p:sp>
        <p:nvSpPr>
          <p:cNvPr id="40" name="TextBox 39">
            <a:extLst>
              <a:ext uri="{FF2B5EF4-FFF2-40B4-BE49-F238E27FC236}">
                <a16:creationId xmlns:a16="http://schemas.microsoft.com/office/drawing/2014/main" id="{8B63F6A5-2588-4EEB-8052-5561CFEA7062}"/>
              </a:ext>
            </a:extLst>
          </p:cNvPr>
          <p:cNvSpPr txBox="1"/>
          <p:nvPr/>
        </p:nvSpPr>
        <p:spPr>
          <a:xfrm>
            <a:off x="644596" y="3464876"/>
            <a:ext cx="2124031" cy="1021556"/>
          </a:xfrm>
          <a:prstGeom prst="round2DiagRect">
            <a:avLst/>
          </a:prstGeom>
          <a:solidFill>
            <a:srgbClr val="182B4C"/>
          </a:solidFill>
          <a:ln w="28575">
            <a:solidFill>
              <a:srgbClr val="FFFF00"/>
            </a:solidFill>
          </a:ln>
        </p:spPr>
        <p:txBody>
          <a:bodyPr wrap="square" rtlCol="0">
            <a:spAutoFit/>
          </a:bodyPr>
          <a:lstStyle/>
          <a:p>
            <a:r>
              <a:rPr lang="en-GB" b="1" dirty="0">
                <a:solidFill>
                  <a:schemeClr val="bg1"/>
                </a:solidFill>
              </a:rPr>
              <a:t>Calculation of optimal portfolio weights</a:t>
            </a:r>
          </a:p>
        </p:txBody>
      </p:sp>
      <p:sp>
        <p:nvSpPr>
          <p:cNvPr id="43" name="TextBox 42">
            <a:extLst>
              <a:ext uri="{FF2B5EF4-FFF2-40B4-BE49-F238E27FC236}">
                <a16:creationId xmlns:a16="http://schemas.microsoft.com/office/drawing/2014/main" id="{DCB97082-0DE8-48E8-B813-D68546D4C2B5}"/>
              </a:ext>
            </a:extLst>
          </p:cNvPr>
          <p:cNvSpPr txBox="1"/>
          <p:nvPr/>
        </p:nvSpPr>
        <p:spPr>
          <a:xfrm>
            <a:off x="997921" y="2545475"/>
            <a:ext cx="1002006" cy="408623"/>
          </a:xfrm>
          <a:prstGeom prst="round2DiagRect">
            <a:avLst/>
          </a:prstGeom>
          <a:solidFill>
            <a:srgbClr val="182B4C"/>
          </a:solidFill>
          <a:ln w="28575">
            <a:solidFill>
              <a:srgbClr val="FFFF00"/>
            </a:solidFill>
          </a:ln>
        </p:spPr>
        <p:txBody>
          <a:bodyPr wrap="none" rtlCol="0">
            <a:spAutoFit/>
          </a:bodyPr>
          <a:lstStyle/>
          <a:p>
            <a:r>
              <a:rPr lang="en-GB" b="1" dirty="0">
                <a:solidFill>
                  <a:schemeClr val="bg1"/>
                </a:solidFill>
              </a:rPr>
              <a:t>ORDERS</a:t>
            </a:r>
          </a:p>
        </p:txBody>
      </p:sp>
      <p:sp>
        <p:nvSpPr>
          <p:cNvPr id="50" name="Rectangle: Diagonal Corners Rounded 49">
            <a:extLst>
              <a:ext uri="{FF2B5EF4-FFF2-40B4-BE49-F238E27FC236}">
                <a16:creationId xmlns:a16="http://schemas.microsoft.com/office/drawing/2014/main" id="{1A7AC015-69A0-422A-A9D7-AEA627FA53F5}"/>
              </a:ext>
            </a:extLst>
          </p:cNvPr>
          <p:cNvSpPr/>
          <p:nvPr/>
        </p:nvSpPr>
        <p:spPr>
          <a:xfrm>
            <a:off x="5101420" y="2302387"/>
            <a:ext cx="1660970" cy="894801"/>
          </a:xfrm>
          <a:prstGeom prst="round2DiagRect">
            <a:avLst/>
          </a:prstGeom>
          <a:solidFill>
            <a:srgbClr val="182B4C"/>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DE2D8EF4-942B-4DC7-BED1-4951721D260F}"/>
              </a:ext>
            </a:extLst>
          </p:cNvPr>
          <p:cNvSpPr txBox="1"/>
          <p:nvPr/>
        </p:nvSpPr>
        <p:spPr>
          <a:xfrm>
            <a:off x="5480098" y="2565121"/>
            <a:ext cx="878518" cy="369332"/>
          </a:xfrm>
          <a:prstGeom prst="rect">
            <a:avLst/>
          </a:prstGeom>
          <a:noFill/>
          <a:ln>
            <a:noFill/>
          </a:ln>
        </p:spPr>
        <p:txBody>
          <a:bodyPr wrap="square" rtlCol="0">
            <a:spAutoFit/>
          </a:bodyPr>
          <a:lstStyle/>
          <a:p>
            <a:r>
              <a:rPr lang="en-GB" b="1" dirty="0">
                <a:solidFill>
                  <a:schemeClr val="bg1"/>
                </a:solidFill>
              </a:rPr>
              <a:t>Broker</a:t>
            </a:r>
          </a:p>
        </p:txBody>
      </p:sp>
      <p:sp>
        <p:nvSpPr>
          <p:cNvPr id="58" name="TextBox 57">
            <a:extLst>
              <a:ext uri="{FF2B5EF4-FFF2-40B4-BE49-F238E27FC236}">
                <a16:creationId xmlns:a16="http://schemas.microsoft.com/office/drawing/2014/main" id="{B7A7B3FA-4595-47DE-88C8-A30D63DCBFC2}"/>
              </a:ext>
            </a:extLst>
          </p:cNvPr>
          <p:cNvSpPr txBox="1"/>
          <p:nvPr/>
        </p:nvSpPr>
        <p:spPr>
          <a:xfrm>
            <a:off x="3681909" y="2419809"/>
            <a:ext cx="494046" cy="369332"/>
          </a:xfrm>
          <a:prstGeom prst="rect">
            <a:avLst/>
          </a:prstGeom>
          <a:noFill/>
        </p:spPr>
        <p:txBody>
          <a:bodyPr wrap="none" rtlCol="0">
            <a:spAutoFit/>
          </a:bodyPr>
          <a:lstStyle/>
          <a:p>
            <a:r>
              <a:rPr lang="en-GB" dirty="0">
                <a:solidFill>
                  <a:schemeClr val="bg1"/>
                </a:solidFill>
              </a:rPr>
              <a:t>API</a:t>
            </a:r>
          </a:p>
        </p:txBody>
      </p:sp>
      <p:sp>
        <p:nvSpPr>
          <p:cNvPr id="59" name="TextBox 58">
            <a:extLst>
              <a:ext uri="{FF2B5EF4-FFF2-40B4-BE49-F238E27FC236}">
                <a16:creationId xmlns:a16="http://schemas.microsoft.com/office/drawing/2014/main" id="{BC345474-5060-4F3A-9002-F4AF0CA4318D}"/>
              </a:ext>
            </a:extLst>
          </p:cNvPr>
          <p:cNvSpPr txBox="1"/>
          <p:nvPr/>
        </p:nvSpPr>
        <p:spPr>
          <a:xfrm>
            <a:off x="6881557" y="2426620"/>
            <a:ext cx="1403637" cy="646331"/>
          </a:xfrm>
          <a:prstGeom prst="rect">
            <a:avLst/>
          </a:prstGeom>
          <a:noFill/>
        </p:spPr>
        <p:txBody>
          <a:bodyPr wrap="square" rtlCol="0">
            <a:spAutoFit/>
          </a:bodyPr>
          <a:lstStyle/>
          <a:p>
            <a:r>
              <a:rPr lang="en-GB" dirty="0">
                <a:solidFill>
                  <a:schemeClr val="bg1"/>
                </a:solidFill>
              </a:rPr>
              <a:t>Buying and selling</a:t>
            </a:r>
          </a:p>
        </p:txBody>
      </p:sp>
    </p:spTree>
    <p:extLst>
      <p:ext uri="{BB962C8B-B14F-4D97-AF65-F5344CB8AC3E}">
        <p14:creationId xmlns:p14="http://schemas.microsoft.com/office/powerpoint/2010/main" val="185421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2" presetClass="entr" presetSubtype="4"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2" presetClass="entr" presetSubtype="8"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0-#ppt_w/2"/>
                                          </p:val>
                                        </p:tav>
                                        <p:tav tm="100000">
                                          <p:val>
                                            <p:strVal val="#ppt_x"/>
                                          </p:val>
                                        </p:tav>
                                      </p:tavLst>
                                    </p:anim>
                                    <p:anim calcmode="lin" valueType="num">
                                      <p:cBhvr additive="base">
                                        <p:cTn id="64"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par>
                                <p:cTn id="70" presetID="2" presetClass="entr" presetSubtype="8"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fill="hold"/>
                                        <p:tgtEl>
                                          <p:spTgt spid="43"/>
                                        </p:tgtEl>
                                        <p:attrNameLst>
                                          <p:attrName>ppt_x</p:attrName>
                                        </p:attrNameLst>
                                      </p:cBhvr>
                                      <p:tavLst>
                                        <p:tav tm="0">
                                          <p:val>
                                            <p:strVal val="0-#ppt_w/2"/>
                                          </p:val>
                                        </p:tav>
                                        <p:tav tm="100000">
                                          <p:val>
                                            <p:strVal val="#ppt_x"/>
                                          </p:val>
                                        </p:tav>
                                      </p:tavLst>
                                    </p:anim>
                                    <p:anim calcmode="lin" valueType="num">
                                      <p:cBhvr additive="base">
                                        <p:cTn id="73"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500"/>
                                        <p:tgtEl>
                                          <p:spTgt spid="58"/>
                                        </p:tgtEl>
                                      </p:cBhvr>
                                    </p:animEffect>
                                  </p:childTnLst>
                                </p:cTn>
                              </p:par>
                              <p:par>
                                <p:cTn id="82" presetID="2" presetClass="entr" presetSubtype="6"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500" fill="hold"/>
                                        <p:tgtEl>
                                          <p:spTgt spid="50"/>
                                        </p:tgtEl>
                                        <p:attrNameLst>
                                          <p:attrName>ppt_x</p:attrName>
                                        </p:attrNameLst>
                                      </p:cBhvr>
                                      <p:tavLst>
                                        <p:tav tm="0">
                                          <p:val>
                                            <p:strVal val="1+#ppt_w/2"/>
                                          </p:val>
                                        </p:tav>
                                        <p:tav tm="100000">
                                          <p:val>
                                            <p:strVal val="#ppt_x"/>
                                          </p:val>
                                        </p:tav>
                                      </p:tavLst>
                                    </p:anim>
                                    <p:anim calcmode="lin" valueType="num">
                                      <p:cBhvr additive="base">
                                        <p:cTn id="85" dur="500" fill="hold"/>
                                        <p:tgtEl>
                                          <p:spTgt spid="50"/>
                                        </p:tgtEl>
                                        <p:attrNameLst>
                                          <p:attrName>ppt_y</p:attrName>
                                        </p:attrNameLst>
                                      </p:cBhvr>
                                      <p:tavLst>
                                        <p:tav tm="0">
                                          <p:val>
                                            <p:strVal val="1+#ppt_h/2"/>
                                          </p:val>
                                        </p:tav>
                                        <p:tav tm="100000">
                                          <p:val>
                                            <p:strVal val="#ppt_y"/>
                                          </p:val>
                                        </p:tav>
                                      </p:tavLst>
                                    </p:anim>
                                  </p:childTnLst>
                                </p:cTn>
                              </p:par>
                              <p:par>
                                <p:cTn id="86" presetID="2" presetClass="entr" presetSubtype="6"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additive="base">
                                        <p:cTn id="88" dur="500" fill="hold"/>
                                        <p:tgtEl>
                                          <p:spTgt spid="49"/>
                                        </p:tgtEl>
                                        <p:attrNameLst>
                                          <p:attrName>ppt_x</p:attrName>
                                        </p:attrNameLst>
                                      </p:cBhvr>
                                      <p:tavLst>
                                        <p:tav tm="0">
                                          <p:val>
                                            <p:strVal val="1+#ppt_w/2"/>
                                          </p:val>
                                        </p:tav>
                                        <p:tav tm="100000">
                                          <p:val>
                                            <p:strVal val="#ppt_x"/>
                                          </p:val>
                                        </p:tav>
                                      </p:tavLst>
                                    </p:anim>
                                    <p:anim calcmode="lin" valueType="num">
                                      <p:cBhvr additive="base">
                                        <p:cTn id="89"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fade">
                                      <p:cBhvr>
                                        <p:cTn id="94" dur="500"/>
                                        <p:tgtEl>
                                          <p:spTgt spid="59"/>
                                        </p:tgtEl>
                                      </p:cBhvr>
                                    </p:animEffect>
                                  </p:childTnLst>
                                </p:cTn>
                              </p:par>
                              <p:par>
                                <p:cTn id="95" presetID="10" presetClass="entr" presetSubtype="0"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par>
                                <p:cTn id="98" presetID="10" presetClass="entr" presetSubtype="0" fill="hold"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animBg="1"/>
      <p:bldP spid="6" grpId="0"/>
      <p:bldP spid="24" grpId="0" animBg="1"/>
      <p:bldP spid="26" grpId="0"/>
      <p:bldP spid="31" grpId="0" animBg="1"/>
      <p:bldP spid="35" grpId="0" animBg="1"/>
      <p:bldP spid="40" grpId="0" animBg="1"/>
      <p:bldP spid="43" grpId="0" animBg="1"/>
      <p:bldP spid="50" grpId="0" animBg="1"/>
      <p:bldP spid="49"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000">
              <a:srgbClr val="00589A"/>
            </a:gs>
            <a:gs pos="100000">
              <a:srgbClr val="0B1423"/>
            </a:gs>
          </a:gsLst>
          <a:lin ang="8100000" scaled="0"/>
        </a:gradFill>
        <a:effectLst/>
      </p:bgPr>
    </p:bg>
    <p:spTree>
      <p:nvGrpSpPr>
        <p:cNvPr id="1" name=""/>
        <p:cNvGrpSpPr/>
        <p:nvPr/>
      </p:nvGrpSpPr>
      <p:grpSpPr>
        <a:xfrm>
          <a:off x="0" y="0"/>
          <a:ext cx="0" cy="0"/>
          <a:chOff x="0" y="0"/>
          <a:chExt cx="0" cy="0"/>
        </a:xfrm>
      </p:grpSpPr>
      <p:pic>
        <p:nvPicPr>
          <p:cNvPr id="32" name="Video 6" title="Stock Market Bar Graph">
            <a:hlinkClick r:id="" action="ppaction://media"/>
            <a:extLst>
              <a:ext uri="{FF2B5EF4-FFF2-40B4-BE49-F238E27FC236}">
                <a16:creationId xmlns:a16="http://schemas.microsoft.com/office/drawing/2014/main" id="{178EA678-2586-4960-8A16-1778FCD3CF22}"/>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40000" contrast="-40000"/>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20B5F214-9E69-4164-9BDB-C426F1AE3D34}"/>
              </a:ext>
            </a:extLst>
          </p:cNvPr>
          <p:cNvSpPr txBox="1"/>
          <p:nvPr/>
        </p:nvSpPr>
        <p:spPr>
          <a:xfrm>
            <a:off x="6096000" y="5346868"/>
            <a:ext cx="5978165" cy="646331"/>
          </a:xfrm>
          <a:prstGeom prst="rect">
            <a:avLst/>
          </a:prstGeom>
          <a:noFill/>
        </p:spPr>
        <p:txBody>
          <a:bodyPr wrap="square" rtlCol="0">
            <a:spAutoFit/>
          </a:bodyPr>
          <a:lstStyle/>
          <a:p>
            <a:r>
              <a:rPr lang="en-GB" sz="3600" b="1" u="sng" dirty="0">
                <a:solidFill>
                  <a:schemeClr val="bg1"/>
                </a:solidFill>
              </a:rPr>
              <a:t>Types of trading strategies</a:t>
            </a:r>
          </a:p>
        </p:txBody>
      </p:sp>
    </p:spTree>
    <p:extLst>
      <p:ext uri="{BB962C8B-B14F-4D97-AF65-F5344CB8AC3E}">
        <p14:creationId xmlns:p14="http://schemas.microsoft.com/office/powerpoint/2010/main" val="225383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32"/>
                                        </p:tgtEl>
                                      </p:cBhvr>
                                    </p:cmd>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9" repeatCount="indefinite" fill="hold" display="0">
                  <p:stCondLst>
                    <p:cond delay="indefinite"/>
                  </p:stCondLst>
                </p:cTn>
                <p:tgtEl>
                  <p:spTgt spid="32"/>
                </p:tgtEl>
              </p:cMediaNode>
            </p:video>
            <p:seq concurrent="1" nextAc="seek">
              <p:cTn id="10" restart="whenNotActive" fill="hold" evtFilter="cancelBubble" nodeType="interactiveSeq">
                <p:stCondLst>
                  <p:cond evt="onClick" delay="0">
                    <p:tgtEl>
                      <p:spTgt spid="32"/>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7000" fill="hold"/>
                                        <p:tgtEl>
                                          <p:spTgt spid="32"/>
                                        </p:tgtEl>
                                      </p:cBhvr>
                                    </p:cmd>
                                  </p:childTnLst>
                                </p:cTn>
                              </p:par>
                            </p:childTnLst>
                          </p:cTn>
                        </p:par>
                      </p:childTnLst>
                    </p:cTn>
                  </p:par>
                </p:childTnLst>
              </p:cTn>
              <p:nextCondLst>
                <p:cond evt="onClick" delay="0">
                  <p:tgtEl>
                    <p:spTgt spid="32"/>
                  </p:tgtEl>
                </p:cond>
              </p:nextCondLst>
            </p:seq>
          </p:childTnLst>
        </p:cTn>
      </p:par>
    </p:tnLst>
    <p:bldLst>
      <p:bldP spid="5"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589A"/>
            </a:gs>
            <a:gs pos="100000">
              <a:srgbClr val="0B1423"/>
            </a:gs>
          </a:gsLst>
          <a:lin ang="2700000" scaled="1"/>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F80F008-C17C-401D-97B8-46B9938303D1}"/>
              </a:ext>
            </a:extLst>
          </p:cNvPr>
          <p:cNvSpPr txBox="1"/>
          <p:nvPr/>
        </p:nvSpPr>
        <p:spPr>
          <a:xfrm>
            <a:off x="377740" y="856194"/>
            <a:ext cx="11323149" cy="783193"/>
          </a:xfrm>
          <a:prstGeom prst="round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b="1" dirty="0">
                <a:solidFill>
                  <a:schemeClr val="bg1"/>
                </a:solidFill>
              </a:rPr>
              <a:t>Momentum strategies involve using the past performance of stocks as a model for future performance or trend following. The main concept is to buy the well performing stocks.</a:t>
            </a:r>
          </a:p>
        </p:txBody>
      </p:sp>
      <p:sp>
        <p:nvSpPr>
          <p:cNvPr id="21" name="TextBox 20">
            <a:extLst>
              <a:ext uri="{FF2B5EF4-FFF2-40B4-BE49-F238E27FC236}">
                <a16:creationId xmlns:a16="http://schemas.microsoft.com/office/drawing/2014/main" id="{E782CDDB-DBDC-4295-A162-0EB941D4873E}"/>
              </a:ext>
            </a:extLst>
          </p:cNvPr>
          <p:cNvSpPr txBox="1"/>
          <p:nvPr/>
        </p:nvSpPr>
        <p:spPr>
          <a:xfrm>
            <a:off x="355912" y="2807213"/>
            <a:ext cx="5643444" cy="707886"/>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a:solidFill>
                  <a:schemeClr val="bg1"/>
                </a:solidFill>
              </a:rPr>
              <a:t>Relative Momentum</a:t>
            </a:r>
          </a:p>
          <a:p>
            <a:pPr marL="0" indent="0">
              <a:buFont typeface="Arial" panose="020B0604020202020204" pitchFamily="34" charset="0"/>
              <a:buNone/>
            </a:pPr>
            <a:endParaRPr lang="en-GB" sz="2000" b="1" dirty="0">
              <a:solidFill>
                <a:schemeClr val="bg1"/>
              </a:solidFill>
            </a:endParaRPr>
          </a:p>
        </p:txBody>
      </p:sp>
      <p:sp>
        <p:nvSpPr>
          <p:cNvPr id="23" name="TextBox 22">
            <a:extLst>
              <a:ext uri="{FF2B5EF4-FFF2-40B4-BE49-F238E27FC236}">
                <a16:creationId xmlns:a16="http://schemas.microsoft.com/office/drawing/2014/main" id="{E6443173-6353-4600-8FD8-B5807565B096}"/>
              </a:ext>
            </a:extLst>
          </p:cNvPr>
          <p:cNvSpPr txBox="1"/>
          <p:nvPr/>
        </p:nvSpPr>
        <p:spPr>
          <a:xfrm>
            <a:off x="5999353" y="2802908"/>
            <a:ext cx="5679705" cy="707886"/>
          </a:xfrm>
          <a:prstGeom prst="rect">
            <a:avLst/>
          </a:prstGeom>
          <a:solidFill>
            <a:srgbClr val="182B4C"/>
          </a:solidFill>
          <a:ln w="28575">
            <a:solidFill>
              <a:srgbClr val="FFFF00"/>
            </a:solidFill>
          </a:ln>
        </p:spPr>
        <p:txBody>
          <a:bodyPr wrap="square">
            <a:spAutoFit/>
          </a:bodyPr>
          <a:lstStyle/>
          <a:p>
            <a:pPr marL="0" indent="0">
              <a:buFont typeface="Arial" panose="020B0604020202020204" pitchFamily="34" charset="0"/>
              <a:buNone/>
            </a:pPr>
            <a:r>
              <a:rPr lang="en-GB" sz="2000" b="1" dirty="0">
                <a:solidFill>
                  <a:schemeClr val="bg1"/>
                </a:solidFill>
              </a:rPr>
              <a:t>Time Series Momentum</a:t>
            </a:r>
          </a:p>
          <a:p>
            <a:pPr marL="0" indent="0">
              <a:buFont typeface="Arial" panose="020B0604020202020204" pitchFamily="34" charset="0"/>
              <a:buNone/>
            </a:pPr>
            <a:endParaRPr lang="en-GB" sz="2000" b="1" dirty="0">
              <a:solidFill>
                <a:schemeClr val="bg1"/>
              </a:solidFill>
            </a:endParaRPr>
          </a:p>
        </p:txBody>
      </p:sp>
      <p:sp>
        <p:nvSpPr>
          <p:cNvPr id="25" name="TextBox 24">
            <a:extLst>
              <a:ext uri="{FF2B5EF4-FFF2-40B4-BE49-F238E27FC236}">
                <a16:creationId xmlns:a16="http://schemas.microsoft.com/office/drawing/2014/main" id="{DADDB8AE-3F3E-49EE-B84B-C4BBE195D5FD}"/>
              </a:ext>
            </a:extLst>
          </p:cNvPr>
          <p:cNvSpPr txBox="1"/>
          <p:nvPr/>
        </p:nvSpPr>
        <p:spPr>
          <a:xfrm>
            <a:off x="355909" y="3514558"/>
            <a:ext cx="5643444" cy="1323439"/>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Relative momentum Strategies involve comparing relative performance across a basket of securities. </a:t>
            </a:r>
          </a:p>
          <a:p>
            <a:endParaRPr lang="en-GB" sz="2000" dirty="0">
              <a:solidFill>
                <a:schemeClr val="bg1"/>
              </a:solidFill>
            </a:endParaRPr>
          </a:p>
        </p:txBody>
      </p:sp>
      <p:sp>
        <p:nvSpPr>
          <p:cNvPr id="27" name="TextBox 26">
            <a:extLst>
              <a:ext uri="{FF2B5EF4-FFF2-40B4-BE49-F238E27FC236}">
                <a16:creationId xmlns:a16="http://schemas.microsoft.com/office/drawing/2014/main" id="{F1913422-5ACA-4E23-8AD5-238D642AC12A}"/>
              </a:ext>
            </a:extLst>
          </p:cNvPr>
          <p:cNvSpPr txBox="1"/>
          <p:nvPr/>
        </p:nvSpPr>
        <p:spPr>
          <a:xfrm>
            <a:off x="5999353" y="3514829"/>
            <a:ext cx="5679705" cy="1323439"/>
          </a:xfrm>
          <a:prstGeom prst="rect">
            <a:avLst/>
          </a:prstGeom>
          <a:solidFill>
            <a:srgbClr val="182B4C"/>
          </a:solidFill>
          <a:ln w="28575">
            <a:solidFill>
              <a:srgbClr val="FFFF00"/>
            </a:solidFill>
          </a:ln>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chemeClr val="bg1"/>
                </a:solidFill>
              </a:rPr>
              <a:t>Cross sectional strategies do not involve comparison of returns across a basket.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schemeClr val="bg1"/>
              </a:solidFill>
            </a:endParaRPr>
          </a:p>
          <a:p>
            <a:pPr marR="0" lvl="0" algn="l" defTabSz="914400" rtl="0" eaLnBrk="1" fontAlgn="auto" latinLnBrk="0" hangingPunct="1">
              <a:lnSpc>
                <a:spcPct val="100000"/>
              </a:lnSpc>
              <a:spcBef>
                <a:spcPts val="0"/>
              </a:spcBef>
              <a:spcAft>
                <a:spcPts val="0"/>
              </a:spcAft>
              <a:buClrTx/>
              <a:buSzTx/>
              <a:tabLst/>
              <a:defRPr/>
            </a:pPr>
            <a:endParaRPr lang="en-US" sz="2000" dirty="0">
              <a:solidFill>
                <a:schemeClr val="bg1"/>
              </a:solidFill>
            </a:endParaRPr>
          </a:p>
        </p:txBody>
      </p:sp>
      <p:sp>
        <p:nvSpPr>
          <p:cNvPr id="29" name="TextBox 28">
            <a:extLst>
              <a:ext uri="{FF2B5EF4-FFF2-40B4-BE49-F238E27FC236}">
                <a16:creationId xmlns:a16="http://schemas.microsoft.com/office/drawing/2014/main" id="{3CDC20AE-0DCB-48C9-AD59-FB01BD53EC43}"/>
              </a:ext>
            </a:extLst>
          </p:cNvPr>
          <p:cNvSpPr txBox="1"/>
          <p:nvPr/>
        </p:nvSpPr>
        <p:spPr>
          <a:xfrm>
            <a:off x="355909" y="4837997"/>
            <a:ext cx="5643444" cy="1323439"/>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dirty="0">
                <a:solidFill>
                  <a:schemeClr val="bg1"/>
                </a:solidFill>
              </a:rPr>
              <a:t>Take long positions in the better performing stocks but shorting the worst performing stocks irrespective of individual returns.</a:t>
            </a:r>
          </a:p>
          <a:p>
            <a:endParaRPr lang="en-US" sz="2000" dirty="0">
              <a:solidFill>
                <a:schemeClr val="bg1"/>
              </a:solidFill>
            </a:endParaRPr>
          </a:p>
        </p:txBody>
      </p:sp>
      <p:sp>
        <p:nvSpPr>
          <p:cNvPr id="31" name="TextBox 30">
            <a:extLst>
              <a:ext uri="{FF2B5EF4-FFF2-40B4-BE49-F238E27FC236}">
                <a16:creationId xmlns:a16="http://schemas.microsoft.com/office/drawing/2014/main" id="{602A76D5-CC95-4BAE-B508-D64321CC27EB}"/>
              </a:ext>
            </a:extLst>
          </p:cNvPr>
          <p:cNvSpPr txBox="1"/>
          <p:nvPr/>
        </p:nvSpPr>
        <p:spPr>
          <a:xfrm>
            <a:off x="5999353" y="4833692"/>
            <a:ext cx="5679705" cy="1323439"/>
          </a:xfrm>
          <a:prstGeom prst="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defRPr/>
            </a:pPr>
            <a:r>
              <a:rPr lang="en-GB" sz="2000" dirty="0">
                <a:solidFill>
                  <a:schemeClr val="bg1"/>
                </a:solidFill>
              </a:rPr>
              <a:t>Take long positions in the securities with positive historic returns and shorting securities with negative historic returns.</a:t>
            </a:r>
          </a:p>
          <a:p>
            <a:pPr>
              <a:defRPr/>
            </a:pPr>
            <a:endParaRPr lang="en-GB" sz="2000" dirty="0">
              <a:solidFill>
                <a:schemeClr val="bg1"/>
              </a:solidFill>
            </a:endParaRPr>
          </a:p>
        </p:txBody>
      </p:sp>
      <p:sp>
        <p:nvSpPr>
          <p:cNvPr id="10" name="Title 1">
            <a:extLst>
              <a:ext uri="{FF2B5EF4-FFF2-40B4-BE49-F238E27FC236}">
                <a16:creationId xmlns:a16="http://schemas.microsoft.com/office/drawing/2014/main" id="{B2074E15-5DC4-4327-A2E2-01B4220A61B8}"/>
              </a:ext>
            </a:extLst>
          </p:cNvPr>
          <p:cNvSpPr txBox="1">
            <a:spLocks/>
          </p:cNvSpPr>
          <p:nvPr/>
        </p:nvSpPr>
        <p:spPr>
          <a:xfrm>
            <a:off x="128336" y="0"/>
            <a:ext cx="2819400" cy="6667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u="sng" dirty="0">
                <a:solidFill>
                  <a:schemeClr val="bg1"/>
                </a:solidFill>
              </a:rPr>
              <a:t>Momentum</a:t>
            </a:r>
          </a:p>
        </p:txBody>
      </p:sp>
      <p:sp>
        <p:nvSpPr>
          <p:cNvPr id="11" name="TextBox 10">
            <a:extLst>
              <a:ext uri="{FF2B5EF4-FFF2-40B4-BE49-F238E27FC236}">
                <a16:creationId xmlns:a16="http://schemas.microsoft.com/office/drawing/2014/main" id="{44502B0F-627E-4994-B7BC-CA6D3EDF555D}"/>
              </a:ext>
            </a:extLst>
          </p:cNvPr>
          <p:cNvSpPr txBox="1"/>
          <p:nvPr/>
        </p:nvSpPr>
        <p:spPr>
          <a:xfrm>
            <a:off x="377739" y="1995431"/>
            <a:ext cx="11323149" cy="442674"/>
          </a:xfrm>
          <a:prstGeom prst="roundRect">
            <a:avLst/>
          </a:prstGeom>
          <a:solidFill>
            <a:srgbClr val="182B4C"/>
          </a:solidFill>
          <a:ln w="28575">
            <a:solidFill>
              <a:srgbClr val="FFFF00"/>
            </a:solidFill>
          </a:ln>
        </p:spPr>
        <p:txBody>
          <a:bodyPr wrap="square">
            <a:spAutoFit/>
          </a:bodyPr>
          <a:lstStyle/>
          <a:p>
            <a:pPr marL="342900" indent="-342900">
              <a:buFont typeface="Arial" panose="020B0604020202020204" pitchFamily="34" charset="0"/>
              <a:buChar char="•"/>
            </a:pPr>
            <a:r>
              <a:rPr lang="en-GB" sz="2000" b="1" dirty="0">
                <a:solidFill>
                  <a:schemeClr val="bg1"/>
                </a:solidFill>
              </a:rPr>
              <a:t>Some of the easiest strategies to understand and implement.</a:t>
            </a:r>
          </a:p>
        </p:txBody>
      </p:sp>
      <p:pic>
        <p:nvPicPr>
          <p:cNvPr id="2" name="Picture 1">
            <a:extLst>
              <a:ext uri="{FF2B5EF4-FFF2-40B4-BE49-F238E27FC236}">
                <a16:creationId xmlns:a16="http://schemas.microsoft.com/office/drawing/2014/main" id="{BA030DA5-A820-434E-9DD5-E19DCC1341E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026628" y="0"/>
            <a:ext cx="3794009" cy="3981999"/>
          </a:xfrm>
          <a:prstGeom prst="rect">
            <a:avLst/>
          </a:prstGeom>
        </p:spPr>
      </p:pic>
    </p:spTree>
    <p:extLst>
      <p:ext uri="{BB962C8B-B14F-4D97-AF65-F5344CB8AC3E}">
        <p14:creationId xmlns:p14="http://schemas.microsoft.com/office/powerpoint/2010/main" val="64063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0-#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1+#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1+#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1+#ppt_w/2"/>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3" grpId="0" animBg="1"/>
      <p:bldP spid="25" grpId="0" animBg="1"/>
      <p:bldP spid="27" grpId="0" animBg="1"/>
      <p:bldP spid="29" grpId="0" animBg="1"/>
      <p:bldP spid="31" grpId="0" animBg="1"/>
      <p:bldP spid="10" grpId="0"/>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6F350F933B3843B8B006146D41284D" ma:contentTypeVersion="0" ma:contentTypeDescription="Create a new document." ma:contentTypeScope="" ma:versionID="7c51a36e9837d80014fb9fbdee15304b">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D10B05-9FC4-4AEE-B456-BD66FA9F0091}"/>
</file>

<file path=customXml/itemProps2.xml><?xml version="1.0" encoding="utf-8"?>
<ds:datastoreItem xmlns:ds="http://schemas.openxmlformats.org/officeDocument/2006/customXml" ds:itemID="{5732FDC3-B909-4D89-B83A-F2FF597000ED}">
  <ds:schemaRefs>
    <ds:schemaRef ds:uri="http://schemas.microsoft.com/sharepoint/v3/contenttype/forms"/>
  </ds:schemaRefs>
</ds:datastoreItem>
</file>

<file path=customXml/itemProps3.xml><?xml version="1.0" encoding="utf-8"?>
<ds:datastoreItem xmlns:ds="http://schemas.openxmlformats.org/officeDocument/2006/customXml" ds:itemID="{0EB670A5-0F11-41E0-9B62-AD3357B0AE90}">
  <ds:schemaRef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http://www.w3.org/XML/1998/namespace"/>
    <ds:schemaRef ds:uri="91fa21c8-7481-46bf-bacf-222e7e437886"/>
    <ds:schemaRef ds:uri="http://purl.org/dc/elements/1.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1165</TotalTime>
  <Words>1953</Words>
  <Application>Microsoft Office PowerPoint</Application>
  <PresentationFormat>Widescreen</PresentationFormat>
  <Paragraphs>184</Paragraphs>
  <Slides>22</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Historical Background</vt:lpstr>
      <vt:lpstr>The process of making a trading strategy</vt:lpstr>
      <vt:lpstr>PowerPoint Presentation</vt:lpstr>
      <vt:lpstr>PowerPoint Presentation</vt:lpstr>
      <vt:lpstr>PowerPoint Presentation</vt:lpstr>
      <vt:lpstr>Mean Reversion</vt:lpstr>
      <vt:lpstr>Statistical Arbitrage</vt:lpstr>
      <vt:lpstr>Sentiment Analysis</vt:lpstr>
      <vt:lpstr>Execution Algorithms</vt:lpstr>
      <vt:lpstr>PowerPoint Presentation</vt:lpstr>
      <vt:lpstr>A few Common Overlay Indicators</vt:lpstr>
      <vt:lpstr>A few Common Oscillator Indicators</vt:lpstr>
      <vt:lpstr>PowerPoint Presentation</vt:lpstr>
      <vt:lpstr>PowerPoint Presentation</vt:lpstr>
      <vt:lpstr>PowerPoint Presentation</vt:lpstr>
      <vt:lpstr>Todays coding task</vt:lpstr>
      <vt:lpstr>Useful Information on the yFinance Module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Patalong, Brendan</dc:creator>
  <cp:lastModifiedBy>Patalong, Brendan</cp:lastModifiedBy>
  <cp:revision>5</cp:revision>
  <dcterms:created xsi:type="dcterms:W3CDTF">2022-02-10T01:39:37Z</dcterms:created>
  <dcterms:modified xsi:type="dcterms:W3CDTF">2022-03-05T08:41:15Z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0x0101002B6F350F933B3843B8B006146D41284D</vt:lpwstr>
  </property>
</Properties>
</file>